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4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7"/>
    <p:restoredTop sz="86373"/>
  </p:normalViewPr>
  <p:slideViewPr>
    <p:cSldViewPr>
      <p:cViewPr varScale="1">
        <p:scale>
          <a:sx n="99" d="100"/>
          <a:sy n="99" d="100"/>
        </p:scale>
        <p:origin x="1698" y="-222"/>
      </p:cViewPr>
      <p:guideLst>
        <p:guide orient="horz" pos="2160"/>
        <p:guide pos="2880"/>
        <p:guide orient="horz" pos="1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46432-D138-B74D-9F74-3F096B198CF7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C39D0-5E53-624E-BC82-0D99F3292F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45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C39D0-5E53-624E-BC82-0D99F3292F9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678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810439FA-B41F-3B4C-A764-0D4BEAA958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342953" y="1189480"/>
            <a:ext cx="7772400" cy="1470025"/>
          </a:xfrm>
        </p:spPr>
        <p:txBody>
          <a:bodyPr/>
          <a:lstStyle>
            <a:lvl1pPr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9" name="Immagine 8" descr="logo lattes bianco.psd">
            <a:extLst>
              <a:ext uri="{FF2B5EF4-FFF2-40B4-BE49-F238E27FC236}">
                <a16:creationId xmlns:a16="http://schemas.microsoft.com/office/drawing/2014/main" id="{E784A149-F9A5-F44F-A66F-6A9F685EBA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10604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324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839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52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215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D07A-5312-4757-A6A8-3299142A6291}" type="datetimeFigureOut">
              <a:rPr lang="it-IT" smtClean="0"/>
              <a:pPr/>
              <a:t>07/04/2021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BF82-92B2-45A9-BBA1-C55A9F440E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845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13F3-AB72-4855-B430-AF11CB53B5D9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A8B5-E2D7-4D60-9381-231902943A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778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foglio quadretti.psd">
            <a:extLst>
              <a:ext uri="{FF2B5EF4-FFF2-40B4-BE49-F238E27FC236}">
                <a16:creationId xmlns:a16="http://schemas.microsoft.com/office/drawing/2014/main" id="{D4247A78-33FE-3842-B42F-CD97C3BE5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6988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7200"/>
            <a:ext cx="8229600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48511B8-C38F-C145-8388-A0B1BFD86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29600" cy="453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2" name="Immagine 11" descr="foglio quadretti.psd">
            <a:extLst>
              <a:ext uri="{FF2B5EF4-FFF2-40B4-BE49-F238E27FC236}">
                <a16:creationId xmlns:a16="http://schemas.microsoft.com/office/drawing/2014/main" id="{DCBD5901-9947-CF43-8125-6AA1D5B3A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6179304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5" descr="logo LATTES OK nero.jpg">
            <a:extLst>
              <a:ext uri="{FF2B5EF4-FFF2-40B4-BE49-F238E27FC236}">
                <a16:creationId xmlns:a16="http://schemas.microsoft.com/office/drawing/2014/main" id="{125C3238-CC32-F944-95BE-C78ED9AC2D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52151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E345C4A-E5DC-734A-87BD-16352F6EE69A}"/>
              </a:ext>
            </a:extLst>
          </p:cNvPr>
          <p:cNvSpPr txBox="1"/>
          <p:nvPr userDrawn="1"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247602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24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22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19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70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84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48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66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4183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1B615C68-FA77-FD4A-81AF-8D7878B569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0"/>
            <a:ext cx="10287000" cy="6858000"/>
          </a:xfrm>
          <a:prstGeom prst="rect">
            <a:avLst/>
          </a:prstGeom>
        </p:spPr>
      </p:pic>
      <p:pic>
        <p:nvPicPr>
          <p:cNvPr id="6" name="Immagine 5" descr="logo lattes bianco.psd">
            <a:extLst>
              <a:ext uri="{FF2B5EF4-FFF2-40B4-BE49-F238E27FC236}">
                <a16:creationId xmlns:a16="http://schemas.microsoft.com/office/drawing/2014/main" id="{28C2392B-EC2E-5149-8B48-15301C870E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0375"/>
            <a:ext cx="10604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0DF78B01-CB66-9348-872B-296EC5894561}"/>
              </a:ext>
            </a:extLst>
          </p:cNvPr>
          <p:cNvSpPr txBox="1">
            <a:spLocks/>
          </p:cNvSpPr>
          <p:nvPr/>
        </p:nvSpPr>
        <p:spPr>
          <a:xfrm>
            <a:off x="1552128" y="20234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5400" b="1" dirty="0">
                <a:solidFill>
                  <a:schemeClr val="bg1"/>
                </a:solidFill>
              </a:rPr>
              <a:t>Geometria analitica</a:t>
            </a:r>
            <a:endParaRPr lang="it-IT" sz="5400" dirty="0">
              <a:solidFill>
                <a:schemeClr val="bg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95070FB-4321-9140-9107-E9FF4BE764B9}"/>
              </a:ext>
            </a:extLst>
          </p:cNvPr>
          <p:cNvSpPr txBox="1"/>
          <p:nvPr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4158548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37CCE-3666-4B15-BD35-E9621DDC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Una funzione di 1° grado: la retta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0DA86F2-140B-4CAA-8DDB-5BC530384A13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4546848" cy="4536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  <a:effectLst/>
                  </a:rPr>
                  <a:t>COEFFICIENTE ANGOLARE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La funzione </a:t>
                </a:r>
                <a:r>
                  <a:rPr lang="it-IT" i="1" dirty="0">
                    <a:effectLst/>
                  </a:rPr>
                  <a:t>y</a:t>
                </a:r>
                <a:r>
                  <a:rPr lang="it-IT" dirty="0">
                    <a:effectLst/>
                  </a:rPr>
                  <a:t> = </a:t>
                </a:r>
                <a:r>
                  <a:rPr lang="it-IT" i="1" dirty="0">
                    <a:effectLst/>
                  </a:rPr>
                  <a:t>mx</a:t>
                </a:r>
                <a:r>
                  <a:rPr lang="it-IT" dirty="0">
                    <a:effectLst/>
                  </a:rPr>
                  <a:t> (</a:t>
                </a:r>
                <a:r>
                  <a:rPr lang="it-IT" i="1" dirty="0">
                    <a:effectLst/>
                  </a:rPr>
                  <a:t>m</a:t>
                </a:r>
                <a:r>
                  <a:rPr lang="it-IT" dirty="0">
                    <a:effectLst/>
                  </a:rPr>
                  <a:t> ∈ </a:t>
                </a:r>
                <a:r>
                  <a:rPr lang="it-IT" b="1" dirty="0">
                    <a:effectLst/>
                  </a:rPr>
                  <a:t>R</a:t>
                </a:r>
                <a:r>
                  <a:rPr lang="it-IT" dirty="0">
                    <a:effectLst/>
                  </a:rPr>
                  <a:t>) è rappresentata nel piano cartesiano da una retta passante per l’origine. 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R</a:t>
                </a:r>
                <a:r>
                  <a:rPr lang="it-IT" dirty="0">
                    <a:effectLst/>
                  </a:rPr>
                  <a:t>icaviamo </a:t>
                </a:r>
                <a:r>
                  <a:rPr lang="it-IT" i="1" dirty="0">
                    <a:effectLst/>
                  </a:rPr>
                  <a:t>m</a:t>
                </a:r>
                <a:r>
                  <a:rPr lang="it-IT" dirty="0"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it-IT" dirty="0">
                    <a:effectLst/>
                  </a:rPr>
                  <a:t> e dal suo valore dipende l’inclinazione della retta rispetto all’asse </a:t>
                </a:r>
                <a:r>
                  <a:rPr lang="it-IT" i="1" dirty="0">
                    <a:effectLst/>
                  </a:rPr>
                  <a:t>x</a:t>
                </a:r>
                <a:r>
                  <a:rPr lang="it-IT" dirty="0">
                    <a:effectLst/>
                  </a:rPr>
                  <a:t>, cioè l’angolo che la retta forma con l’asse </a:t>
                </a:r>
                <a:r>
                  <a:rPr lang="it-IT" i="1" dirty="0">
                    <a:effectLst/>
                  </a:rPr>
                  <a:t>x</a:t>
                </a:r>
                <a:r>
                  <a:rPr lang="it-IT" dirty="0">
                    <a:effectLst/>
                  </a:rPr>
                  <a:t>. </a:t>
                </a: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Per questo motivo </a:t>
                </a:r>
                <a:r>
                  <a:rPr lang="it-IT" b="1" i="1" dirty="0">
                    <a:effectLst/>
                  </a:rPr>
                  <a:t>m</a:t>
                </a:r>
                <a:r>
                  <a:rPr lang="it-IT" dirty="0">
                    <a:effectLst/>
                  </a:rPr>
                  <a:t> è detto </a:t>
                </a:r>
                <a:r>
                  <a:rPr lang="it-IT" b="1" dirty="0">
                    <a:effectLst/>
                  </a:rPr>
                  <a:t>coefficiente angolare</a:t>
                </a:r>
                <a:r>
                  <a:rPr lang="it-IT" dirty="0"/>
                  <a:t>:</a:t>
                </a:r>
                <a:endParaRPr lang="it-IT" dirty="0">
                  <a:effectLst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se </a:t>
                </a:r>
                <a:r>
                  <a:rPr lang="it-IT" b="1" i="1" dirty="0">
                    <a:effectLst/>
                  </a:rPr>
                  <a:t>m</a:t>
                </a:r>
                <a:r>
                  <a:rPr lang="it-IT" b="1" dirty="0">
                    <a:effectLst/>
                  </a:rPr>
                  <a:t> &gt; 0 </a:t>
                </a:r>
                <a:r>
                  <a:rPr lang="it-IT" dirty="0">
                    <a:effectLst/>
                  </a:rPr>
                  <a:t>il suo diagramma è una retta passante per l’origine che giace nel I e nel III quadrante;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se </a:t>
                </a:r>
                <a:r>
                  <a:rPr lang="it-IT" b="1" i="1" dirty="0">
                    <a:effectLst/>
                  </a:rPr>
                  <a:t>m</a:t>
                </a:r>
                <a:r>
                  <a:rPr lang="it-IT" b="1" dirty="0">
                    <a:effectLst/>
                  </a:rPr>
                  <a:t> &lt; 0 </a:t>
                </a:r>
                <a:r>
                  <a:rPr lang="it-IT" dirty="0">
                    <a:effectLst/>
                  </a:rPr>
                  <a:t>il suo diagramma è una retta passante per l’origine che giace nel II e nel IV quadrante.</a:t>
                </a:r>
              </a:p>
              <a:p>
                <a:pPr marL="0" indent="0">
                  <a:buNone/>
                </a:pPr>
                <a:endParaRPr lang="it-IT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it-IT" b="1" dirty="0">
                  <a:solidFill>
                    <a:srgbClr val="FF0000"/>
                  </a:solidFill>
                  <a:effectLst/>
                </a:endParaRPr>
              </a:p>
              <a:p>
                <a:pPr marL="0" indent="0">
                  <a:buNone/>
                </a:pPr>
                <a:endParaRPr lang="it-IT" dirty="0">
                  <a:latin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it-IT" dirty="0">
                  <a:effectLst/>
                  <a:latin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it-IT" b="1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b="1" dirty="0">
                  <a:effectLst/>
                  <a:highlight>
                    <a:srgbClr val="FFFF00"/>
                  </a:highlight>
                </a:endParaRP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0DA86F2-140B-4CAA-8DDB-5BC530384A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4546848" cy="4536000"/>
              </a:xfrm>
              <a:blipFill>
                <a:blip r:embed="rId2"/>
                <a:stretch>
                  <a:fillRect l="-670" t="-403" r="-12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7AD28072-92ED-B642-84FC-DD4F9645B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689004"/>
            <a:ext cx="3943059" cy="361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5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37CCE-3666-4B15-BD35-E9621DDC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Una funzione di 1° grado: la retta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DA86F2-140B-4CAA-8DDB-5BC530384A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4114800" cy="22590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S</a:t>
            </a:r>
            <a:r>
              <a:rPr lang="it-IT" dirty="0">
                <a:effectLst/>
              </a:rPr>
              <a:t>e </a:t>
            </a:r>
            <a:r>
              <a:rPr lang="it-IT" b="1" i="1" dirty="0">
                <a:effectLst/>
              </a:rPr>
              <a:t>m</a:t>
            </a:r>
            <a:r>
              <a:rPr lang="it-IT" b="1" dirty="0">
                <a:effectLst/>
              </a:rPr>
              <a:t> = 1 </a:t>
            </a:r>
            <a:r>
              <a:rPr lang="it-IT" dirty="0">
                <a:effectLst/>
              </a:rPr>
              <a:t>l’equazione della retta è: </a:t>
            </a:r>
            <a:r>
              <a:rPr lang="it-IT" i="1" dirty="0">
                <a:solidFill>
                  <a:srgbClr val="FF0000"/>
                </a:solidFill>
                <a:effectLst/>
              </a:rPr>
              <a:t>y</a:t>
            </a:r>
            <a:r>
              <a:rPr lang="it-IT" dirty="0">
                <a:solidFill>
                  <a:srgbClr val="FF0000"/>
                </a:solidFill>
                <a:effectLst/>
              </a:rPr>
              <a:t> = </a:t>
            </a:r>
            <a:r>
              <a:rPr lang="it-IT" i="1" dirty="0">
                <a:solidFill>
                  <a:srgbClr val="FF0000"/>
                </a:solidFill>
                <a:effectLst/>
              </a:rPr>
              <a:t>x</a:t>
            </a:r>
            <a:r>
              <a:rPr lang="it-IT" dirty="0">
                <a:solidFill>
                  <a:srgbClr val="FF0000"/>
                </a:solidFill>
                <a:effectLst/>
              </a:rPr>
              <a:t> </a:t>
            </a:r>
            <a:br>
              <a:rPr lang="it-IT" dirty="0">
                <a:solidFill>
                  <a:srgbClr val="FF0000"/>
                </a:solidFill>
                <a:effectLst/>
              </a:rPr>
            </a:br>
            <a:r>
              <a:rPr lang="it-IT" dirty="0">
                <a:effectLst/>
              </a:rPr>
              <a:t>La retta è la bisettrice del I e III quadrante.</a:t>
            </a:r>
          </a:p>
          <a:p>
            <a:pPr marL="0" indent="0">
              <a:buNone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Se </a:t>
            </a:r>
            <a:r>
              <a:rPr lang="it-IT" b="1" i="1" dirty="0">
                <a:effectLst/>
              </a:rPr>
              <a:t>m</a:t>
            </a:r>
            <a:r>
              <a:rPr lang="it-IT" b="1" dirty="0">
                <a:effectLst/>
              </a:rPr>
              <a:t> = −1 </a:t>
            </a:r>
            <a:r>
              <a:rPr lang="it-IT" dirty="0">
                <a:effectLst/>
              </a:rPr>
              <a:t>l’equazione della retta è: </a:t>
            </a:r>
            <a:r>
              <a:rPr lang="it-IT" i="1" dirty="0">
                <a:solidFill>
                  <a:srgbClr val="00B0F0"/>
                </a:solidFill>
                <a:effectLst/>
              </a:rPr>
              <a:t>y</a:t>
            </a:r>
            <a:r>
              <a:rPr lang="it-IT" dirty="0">
                <a:solidFill>
                  <a:srgbClr val="00B0F0"/>
                </a:solidFill>
                <a:effectLst/>
              </a:rPr>
              <a:t> = −</a:t>
            </a:r>
            <a:r>
              <a:rPr lang="it-IT" i="1" dirty="0">
                <a:solidFill>
                  <a:srgbClr val="00B0F0"/>
                </a:solidFill>
                <a:effectLst/>
              </a:rPr>
              <a:t>x</a:t>
            </a:r>
            <a:br>
              <a:rPr lang="it-IT" i="1" dirty="0">
                <a:solidFill>
                  <a:srgbClr val="00B0F0"/>
                </a:solidFill>
                <a:effectLst/>
              </a:rPr>
            </a:br>
            <a:r>
              <a:rPr lang="it-IT" dirty="0">
                <a:effectLst/>
              </a:rPr>
              <a:t>La retta è la bisettrice del II e IV quadrante.</a:t>
            </a:r>
          </a:p>
          <a:p>
            <a:pPr marL="0" indent="0">
              <a:buNone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Se </a:t>
            </a:r>
            <a:r>
              <a:rPr lang="it-IT" b="1" i="1" dirty="0">
                <a:effectLst/>
              </a:rPr>
              <a:t>m</a:t>
            </a:r>
            <a:r>
              <a:rPr lang="it-IT" b="1" dirty="0">
                <a:effectLst/>
              </a:rPr>
              <a:t> = 0 </a:t>
            </a:r>
            <a:r>
              <a:rPr lang="it-IT" dirty="0">
                <a:effectLst/>
              </a:rPr>
              <a:t>l’equazione della retta è: </a:t>
            </a:r>
            <a:r>
              <a:rPr lang="it-IT" i="1" dirty="0">
                <a:solidFill>
                  <a:srgbClr val="00B050"/>
                </a:solidFill>
                <a:effectLst/>
              </a:rPr>
              <a:t>y</a:t>
            </a:r>
            <a:r>
              <a:rPr lang="it-IT" dirty="0">
                <a:solidFill>
                  <a:srgbClr val="00B050"/>
                </a:solidFill>
                <a:effectLst/>
              </a:rPr>
              <a:t> = 0</a:t>
            </a:r>
            <a:br>
              <a:rPr lang="it-IT" dirty="0">
                <a:solidFill>
                  <a:srgbClr val="00B050"/>
                </a:solidFill>
                <a:effectLst/>
              </a:rPr>
            </a:br>
            <a:r>
              <a:rPr lang="it-IT" dirty="0">
                <a:effectLst/>
              </a:rPr>
              <a:t>La retta coincide con l’asse delle </a:t>
            </a:r>
            <a:r>
              <a:rPr lang="it-IT" i="1" dirty="0">
                <a:effectLst/>
              </a:rPr>
              <a:t>x</a:t>
            </a:r>
            <a:r>
              <a:rPr lang="it-IT" dirty="0">
                <a:effectLst/>
              </a:rPr>
              <a:t>.</a:t>
            </a: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b="1" dirty="0">
              <a:effectLst/>
              <a:highlight>
                <a:srgbClr val="FFFF00"/>
              </a:highligh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21AE22F-7F38-F247-BD28-482F2CC32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602000"/>
            <a:ext cx="3966968" cy="355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06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37CCE-3666-4B15-BD35-E9621DDC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Una funzione di 1° grado: la retta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DA86F2-140B-4CAA-8DDB-5BC530384A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4114800" cy="453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RETTA GENERICA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In una equazione del tipo </a:t>
            </a:r>
            <a:r>
              <a:rPr lang="it-IT" b="1" i="1" dirty="0">
                <a:effectLst/>
              </a:rPr>
              <a:t>y</a:t>
            </a:r>
            <a:r>
              <a:rPr lang="it-IT" b="1" dirty="0">
                <a:effectLst/>
              </a:rPr>
              <a:t> = </a:t>
            </a:r>
            <a:r>
              <a:rPr lang="it-IT" b="1" i="1" dirty="0">
                <a:effectLst/>
              </a:rPr>
              <a:t>mx</a:t>
            </a:r>
            <a:r>
              <a:rPr lang="it-IT" b="1" dirty="0">
                <a:effectLst/>
              </a:rPr>
              <a:t> + </a:t>
            </a:r>
            <a:r>
              <a:rPr lang="it-IT" b="1" i="1" dirty="0">
                <a:effectLst/>
              </a:rPr>
              <a:t>q</a:t>
            </a:r>
            <a:r>
              <a:rPr lang="it-IT" dirty="0">
                <a:effectLst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effectLst/>
              </a:rPr>
              <a:t>m</a:t>
            </a:r>
            <a:r>
              <a:rPr lang="it-IT" dirty="0">
                <a:effectLst/>
              </a:rPr>
              <a:t> è il </a:t>
            </a:r>
            <a:r>
              <a:rPr lang="it-IT" b="1" dirty="0">
                <a:effectLst/>
              </a:rPr>
              <a:t>coefficiente angolare </a:t>
            </a:r>
            <a:r>
              <a:rPr lang="it-IT" dirty="0">
                <a:effectLst/>
              </a:rPr>
              <a:t>e individua l’inclinazione della retta;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effectLst/>
              </a:rPr>
              <a:t>q</a:t>
            </a:r>
            <a:r>
              <a:rPr lang="it-IT" dirty="0">
                <a:effectLst/>
              </a:rPr>
              <a:t> è il </a:t>
            </a:r>
            <a:r>
              <a:rPr lang="it-IT" b="1" dirty="0">
                <a:effectLst/>
              </a:rPr>
              <a:t>termine noto </a:t>
            </a:r>
            <a:r>
              <a:rPr lang="it-IT" dirty="0">
                <a:effectLst/>
              </a:rPr>
              <a:t>e rappresenta l’ordinata del punto in cui la retta interseca l’asse </a:t>
            </a:r>
            <a:r>
              <a:rPr lang="it-IT" i="1" dirty="0">
                <a:effectLst/>
              </a:rPr>
              <a:t>y</a:t>
            </a:r>
            <a:r>
              <a:rPr lang="it-IT" dirty="0">
                <a:effectLst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se </a:t>
            </a:r>
            <a:r>
              <a:rPr lang="it-IT" b="1" i="1" dirty="0">
                <a:effectLst/>
              </a:rPr>
              <a:t>q</a:t>
            </a:r>
            <a:r>
              <a:rPr lang="it-IT" b="1" dirty="0">
                <a:effectLst/>
              </a:rPr>
              <a:t> = 0 </a:t>
            </a:r>
            <a:r>
              <a:rPr lang="it-IT" dirty="0">
                <a:effectLst/>
              </a:rPr>
              <a:t>la retta passa per l’origine degli assi.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Ogni equazione del tipo </a:t>
            </a:r>
            <a:r>
              <a:rPr lang="it-IT" i="1" dirty="0">
                <a:effectLst/>
              </a:rPr>
              <a:t>y</a:t>
            </a:r>
            <a:r>
              <a:rPr lang="it-IT" dirty="0">
                <a:effectLst/>
              </a:rPr>
              <a:t> =</a:t>
            </a:r>
            <a:r>
              <a:rPr lang="it-IT" i="1" dirty="0">
                <a:effectLst/>
              </a:rPr>
              <a:t>mx</a:t>
            </a:r>
            <a:r>
              <a:rPr lang="it-IT" dirty="0">
                <a:effectLst/>
              </a:rPr>
              <a:t> + </a:t>
            </a:r>
            <a:r>
              <a:rPr lang="it-IT" i="1" dirty="0">
                <a:effectLst/>
              </a:rPr>
              <a:t>q</a:t>
            </a:r>
            <a:r>
              <a:rPr lang="it-IT" dirty="0">
                <a:effectLst/>
              </a:rPr>
              <a:t> (con </a:t>
            </a:r>
            <a:r>
              <a:rPr lang="it-IT" i="1" dirty="0">
                <a:effectLst/>
              </a:rPr>
              <a:t>m</a:t>
            </a:r>
            <a:r>
              <a:rPr lang="it-IT" dirty="0">
                <a:effectLst/>
              </a:rPr>
              <a:t> ≠ 0 e </a:t>
            </a:r>
            <a:r>
              <a:rPr lang="it-IT" i="1" dirty="0">
                <a:effectLst/>
              </a:rPr>
              <a:t>q</a:t>
            </a:r>
            <a:r>
              <a:rPr lang="it-IT" dirty="0">
                <a:effectLst/>
              </a:rPr>
              <a:t> ≠ 0) è l’equazione di una retta del piano non passante per l’origine degli assi e che interseca l’asse </a:t>
            </a:r>
            <a:r>
              <a:rPr lang="it-IT" i="1" dirty="0">
                <a:effectLst/>
              </a:rPr>
              <a:t>y</a:t>
            </a:r>
            <a:r>
              <a:rPr lang="it-IT" dirty="0">
                <a:effectLst/>
              </a:rPr>
              <a:t> nel punto di ordinata </a:t>
            </a:r>
            <a:r>
              <a:rPr lang="it-IT" i="1" dirty="0">
                <a:effectLst/>
              </a:rPr>
              <a:t>q</a:t>
            </a:r>
            <a:r>
              <a:rPr lang="it-IT" dirty="0">
                <a:effectLst/>
              </a:rPr>
              <a:t>.</a:t>
            </a: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b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it-IT" b="1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it-IT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it-IT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it-IT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b="1" dirty="0">
              <a:effectLst/>
              <a:highlight>
                <a:srgbClr val="FFFF00"/>
              </a:highlight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2CBCA4C-F28B-314D-9C02-AD50308CD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602000"/>
            <a:ext cx="3456384" cy="42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61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37CCE-3666-4B15-BD35-E9621DDC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Equazioni di rette particolari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DA86F2-140B-4CAA-8DDB-5BC530384A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RETTE PARALLELE ALL’ASSE </a:t>
            </a:r>
            <a:r>
              <a:rPr lang="it-IT" b="1" i="1" dirty="0">
                <a:solidFill>
                  <a:schemeClr val="accent2">
                    <a:lumMod val="75000"/>
                  </a:schemeClr>
                </a:solidFill>
                <a:effectLst/>
              </a:rPr>
              <a:t>X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L’equazione di una </a:t>
            </a:r>
            <a:r>
              <a:rPr lang="it-IT" b="1" dirty="0">
                <a:effectLst/>
              </a:rPr>
              <a:t>retta parallela all’asse </a:t>
            </a:r>
            <a:r>
              <a:rPr lang="it-IT" b="1" i="1" dirty="0">
                <a:effectLst/>
              </a:rPr>
              <a:t>x</a:t>
            </a:r>
            <a:r>
              <a:rPr lang="it-IT" b="1" dirty="0">
                <a:effectLst/>
              </a:rPr>
              <a:t> </a:t>
            </a:r>
            <a:r>
              <a:rPr lang="it-IT" dirty="0">
                <a:effectLst/>
              </a:rPr>
              <a:t>è del </a:t>
            </a:r>
            <a:r>
              <a:rPr lang="it-IT" b="1" dirty="0">
                <a:effectLst/>
              </a:rPr>
              <a:t>tipo </a:t>
            </a:r>
            <a:r>
              <a:rPr lang="it-IT" b="1" i="1" dirty="0">
                <a:effectLst/>
              </a:rPr>
              <a:t>y</a:t>
            </a:r>
            <a:r>
              <a:rPr lang="it-IT" b="1" dirty="0">
                <a:effectLst/>
              </a:rPr>
              <a:t> = </a:t>
            </a:r>
            <a:r>
              <a:rPr lang="it-IT" b="1" i="1" dirty="0">
                <a:effectLst/>
              </a:rPr>
              <a:t>k </a:t>
            </a:r>
            <a:r>
              <a:rPr lang="it-IT" dirty="0">
                <a:effectLst/>
              </a:rPr>
              <a:t>dove </a:t>
            </a:r>
            <a:r>
              <a:rPr lang="it-IT" i="1" dirty="0">
                <a:effectLst/>
              </a:rPr>
              <a:t>k</a:t>
            </a:r>
            <a:r>
              <a:rPr lang="it-IT" dirty="0">
                <a:effectLst/>
              </a:rPr>
              <a:t> indica l’ordinata di tutti i punti della retta: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se </a:t>
            </a:r>
            <a:r>
              <a:rPr lang="it-IT" b="1" i="1" dirty="0">
                <a:effectLst/>
              </a:rPr>
              <a:t>k</a:t>
            </a:r>
            <a:r>
              <a:rPr lang="it-IT" b="1" dirty="0">
                <a:effectLst/>
              </a:rPr>
              <a:t> &gt; 0 </a:t>
            </a:r>
            <a:r>
              <a:rPr lang="it-IT" dirty="0">
                <a:effectLst/>
              </a:rPr>
              <a:t>la retta giace nel I e nel II quadrante;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se </a:t>
            </a:r>
            <a:r>
              <a:rPr lang="it-IT" b="1" i="1" dirty="0">
                <a:effectLst/>
              </a:rPr>
              <a:t>k</a:t>
            </a:r>
            <a:r>
              <a:rPr lang="it-IT" b="1" dirty="0">
                <a:effectLst/>
              </a:rPr>
              <a:t> &lt; 0 </a:t>
            </a:r>
            <a:r>
              <a:rPr lang="it-IT" dirty="0">
                <a:effectLst/>
              </a:rPr>
              <a:t>la retta giace nel III e nel IV quadrante;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se </a:t>
            </a:r>
            <a:r>
              <a:rPr lang="it-IT" b="1" i="1" dirty="0">
                <a:effectLst/>
              </a:rPr>
              <a:t>k</a:t>
            </a:r>
            <a:r>
              <a:rPr lang="it-IT" b="1" dirty="0">
                <a:effectLst/>
              </a:rPr>
              <a:t> = 0 </a:t>
            </a:r>
            <a:r>
              <a:rPr lang="it-IT" dirty="0">
                <a:effectLst/>
              </a:rPr>
              <a:t>la retta coincide con l’asse </a:t>
            </a:r>
            <a:r>
              <a:rPr lang="it-IT" i="1" dirty="0">
                <a:effectLst/>
              </a:rPr>
              <a:t>x</a:t>
            </a:r>
            <a:r>
              <a:rPr lang="it-IT" dirty="0">
                <a:effectLst/>
              </a:rPr>
              <a:t> e </a:t>
            </a:r>
            <a:r>
              <a:rPr lang="it-IT" i="1" dirty="0">
                <a:effectLst/>
              </a:rPr>
              <a:t>y</a:t>
            </a:r>
            <a:r>
              <a:rPr lang="it-IT" dirty="0">
                <a:effectLst/>
              </a:rPr>
              <a:t> = 0 è l’equazione dell’asse </a:t>
            </a:r>
            <a:r>
              <a:rPr lang="it-IT" i="1" dirty="0">
                <a:effectLst/>
              </a:rPr>
              <a:t>x</a:t>
            </a:r>
            <a:r>
              <a:rPr lang="it-IT" dirty="0">
                <a:effectLst/>
              </a:rPr>
              <a:t>.</a:t>
            </a:r>
          </a:p>
          <a:p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RETTE PARALLELE ALL’ASSE </a:t>
            </a:r>
            <a:r>
              <a:rPr lang="it-IT" b="1" i="1" dirty="0">
                <a:solidFill>
                  <a:schemeClr val="accent2">
                    <a:lumMod val="75000"/>
                  </a:schemeClr>
                </a:solidFill>
              </a:rPr>
              <a:t>Y</a:t>
            </a:r>
            <a:endParaRPr lang="it-IT" b="1" i="1" dirty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L’equazione di una </a:t>
            </a:r>
            <a:r>
              <a:rPr lang="it-IT" b="1" dirty="0">
                <a:effectLst/>
              </a:rPr>
              <a:t>retta parallela all’asse </a:t>
            </a:r>
            <a:r>
              <a:rPr lang="it-IT" b="1" i="1" dirty="0"/>
              <a:t>y</a:t>
            </a:r>
            <a:r>
              <a:rPr lang="it-IT" b="1" dirty="0">
                <a:effectLst/>
              </a:rPr>
              <a:t> </a:t>
            </a:r>
            <a:r>
              <a:rPr lang="it-IT" dirty="0">
                <a:effectLst/>
              </a:rPr>
              <a:t>è del </a:t>
            </a:r>
            <a:r>
              <a:rPr lang="it-IT" b="1" dirty="0">
                <a:effectLst/>
              </a:rPr>
              <a:t>tipo </a:t>
            </a:r>
            <a:r>
              <a:rPr lang="it-IT" b="1" i="1" dirty="0">
                <a:effectLst/>
              </a:rPr>
              <a:t>x</a:t>
            </a:r>
            <a:r>
              <a:rPr lang="it-IT" b="1" dirty="0">
                <a:effectLst/>
              </a:rPr>
              <a:t> = </a:t>
            </a:r>
            <a:r>
              <a:rPr lang="it-IT" b="1" i="1" dirty="0">
                <a:effectLst/>
              </a:rPr>
              <a:t>k </a:t>
            </a:r>
            <a:r>
              <a:rPr lang="it-IT" dirty="0">
                <a:effectLst/>
              </a:rPr>
              <a:t>dove </a:t>
            </a:r>
            <a:r>
              <a:rPr lang="it-IT" i="1" dirty="0">
                <a:effectLst/>
              </a:rPr>
              <a:t>k</a:t>
            </a:r>
            <a:r>
              <a:rPr lang="it-IT" dirty="0">
                <a:effectLst/>
              </a:rPr>
              <a:t> indica l’ascissa di tutti i punti della retta: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se </a:t>
            </a:r>
            <a:r>
              <a:rPr lang="it-IT" b="1" i="1" dirty="0">
                <a:effectLst/>
              </a:rPr>
              <a:t>k</a:t>
            </a:r>
            <a:r>
              <a:rPr lang="it-IT" b="1" dirty="0">
                <a:effectLst/>
              </a:rPr>
              <a:t> &gt; 0 </a:t>
            </a:r>
            <a:r>
              <a:rPr lang="it-IT" dirty="0">
                <a:effectLst/>
              </a:rPr>
              <a:t>la retta giace nel I e nel IV quadrante;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se </a:t>
            </a:r>
            <a:r>
              <a:rPr lang="it-IT" b="1" i="1" dirty="0">
                <a:effectLst/>
              </a:rPr>
              <a:t>k</a:t>
            </a:r>
            <a:r>
              <a:rPr lang="it-IT" b="1" dirty="0">
                <a:effectLst/>
              </a:rPr>
              <a:t> &lt; 0 </a:t>
            </a:r>
            <a:r>
              <a:rPr lang="it-IT" dirty="0">
                <a:effectLst/>
              </a:rPr>
              <a:t>la retta giace nel II e nel III quadrante;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se </a:t>
            </a:r>
            <a:r>
              <a:rPr lang="it-IT" b="1" i="1" dirty="0">
                <a:effectLst/>
              </a:rPr>
              <a:t>k</a:t>
            </a:r>
            <a:r>
              <a:rPr lang="it-IT" b="1" dirty="0">
                <a:effectLst/>
              </a:rPr>
              <a:t> = 0 </a:t>
            </a:r>
            <a:r>
              <a:rPr lang="it-IT" dirty="0">
                <a:effectLst/>
              </a:rPr>
              <a:t>la retta coincide con l’asse </a:t>
            </a:r>
            <a:r>
              <a:rPr lang="it-IT" i="1" dirty="0"/>
              <a:t>y</a:t>
            </a:r>
            <a:r>
              <a:rPr lang="it-IT" dirty="0">
                <a:effectLst/>
              </a:rPr>
              <a:t> e </a:t>
            </a:r>
            <a:r>
              <a:rPr lang="it-IT" i="1" dirty="0">
                <a:effectLst/>
              </a:rPr>
              <a:t>x</a:t>
            </a:r>
            <a:r>
              <a:rPr lang="it-IT" dirty="0">
                <a:effectLst/>
              </a:rPr>
              <a:t> = 0 è l’equazione dell’asse </a:t>
            </a:r>
            <a:r>
              <a:rPr lang="it-IT" i="1" dirty="0">
                <a:effectLst/>
              </a:rPr>
              <a:t>y</a:t>
            </a:r>
            <a:r>
              <a:rPr lang="it-IT" dirty="0">
                <a:effectLst/>
              </a:rPr>
              <a:t>.</a:t>
            </a: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b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it-IT" b="1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it-IT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it-IT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it-IT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b="1" dirty="0">
              <a:effectLst/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49976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37CCE-3666-4B15-BD35-E9621DDC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Equazioni di rette particolari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0DA86F2-140B-4CAA-8DDB-5BC530384A13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3970784" cy="4536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  <a:effectLst/>
                  </a:rPr>
                  <a:t>RETTE TRA LORO PARALLELE </a:t>
                </a:r>
                <a:endParaRPr lang="it-IT" b="1" i="1" dirty="0">
                  <a:solidFill>
                    <a:schemeClr val="accent2">
                      <a:lumMod val="75000"/>
                    </a:schemeClr>
                  </a:solidFill>
                  <a:effectLst/>
                </a:endParaRPr>
              </a:p>
              <a:p>
                <a:pPr marL="0" indent="0">
                  <a:buNone/>
                </a:pPr>
                <a:r>
                  <a:rPr lang="it-IT" b="1" dirty="0">
                    <a:effectLst/>
                  </a:rPr>
                  <a:t>Due rette </a:t>
                </a:r>
                <a:r>
                  <a:rPr lang="it-IT" b="1" i="1" dirty="0">
                    <a:effectLst/>
                  </a:rPr>
                  <a:t>r</a:t>
                </a:r>
                <a:r>
                  <a:rPr lang="it-IT" b="1" dirty="0">
                    <a:effectLst/>
                  </a:rPr>
                  <a:t> e </a:t>
                </a:r>
                <a:r>
                  <a:rPr lang="it-IT" b="1" i="1" dirty="0">
                    <a:effectLst/>
                  </a:rPr>
                  <a:t>s</a:t>
                </a:r>
                <a:r>
                  <a:rPr lang="it-IT" b="1" dirty="0">
                    <a:effectLst/>
                  </a:rPr>
                  <a:t> che hanno lo stesso coefficiente angolare sono parallele.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Le rette </a:t>
                </a:r>
              </a:p>
              <a:p>
                <a:pPr lvl="1"/>
                <a:r>
                  <a:rPr lang="it-IT" i="1" dirty="0" err="1">
                    <a:effectLst/>
                  </a:rPr>
                  <a:t>r</a:t>
                </a:r>
                <a:r>
                  <a:rPr lang="it-IT" dirty="0">
                    <a:effectLst/>
                  </a:rPr>
                  <a:t>: </a:t>
                </a:r>
                <a:r>
                  <a:rPr lang="it-IT" i="1" dirty="0">
                    <a:effectLst/>
                  </a:rPr>
                  <a:t>y</a:t>
                </a:r>
                <a:r>
                  <a:rPr lang="it-IT" dirty="0">
                    <a:effectLst/>
                  </a:rPr>
                  <a:t> = </a:t>
                </a:r>
                <a:r>
                  <a:rPr lang="it-IT" i="1" dirty="0">
                    <a:effectLst/>
                  </a:rPr>
                  <a:t>mx</a:t>
                </a:r>
                <a:r>
                  <a:rPr lang="it-IT" dirty="0">
                    <a:effectLst/>
                  </a:rPr>
                  <a:t> + </a:t>
                </a:r>
                <a:r>
                  <a:rPr lang="it-IT" i="1" dirty="0">
                    <a:effectLst/>
                  </a:rPr>
                  <a:t>q</a:t>
                </a:r>
                <a:r>
                  <a:rPr lang="it-IT" dirty="0">
                    <a:effectLst/>
                  </a:rPr>
                  <a:t> 	</a:t>
                </a:r>
                <a:r>
                  <a:rPr lang="it-IT" i="1" dirty="0">
                    <a:effectLst/>
                  </a:rPr>
                  <a:t>s</a:t>
                </a:r>
                <a:r>
                  <a:rPr lang="it-IT" dirty="0">
                    <a:effectLst/>
                  </a:rPr>
                  <a:t>: </a:t>
                </a:r>
                <a:r>
                  <a:rPr lang="it-IT" i="1" dirty="0">
                    <a:effectLst/>
                  </a:rPr>
                  <a:t>y</a:t>
                </a:r>
                <a:r>
                  <a:rPr lang="it-IT" dirty="0">
                    <a:effectLst/>
                  </a:rPr>
                  <a:t> = </a:t>
                </a:r>
                <a:r>
                  <a:rPr lang="it-IT" i="1" dirty="0">
                    <a:effectLst/>
                  </a:rPr>
                  <a:t>m</a:t>
                </a:r>
                <a:r>
                  <a:rPr lang="it-IT" dirty="0">
                    <a:effectLst/>
                  </a:rPr>
                  <a:t>’</a:t>
                </a:r>
                <a:r>
                  <a:rPr lang="it-IT" i="1" dirty="0">
                    <a:effectLst/>
                  </a:rPr>
                  <a:t>x</a:t>
                </a:r>
                <a:r>
                  <a:rPr lang="it-IT" dirty="0">
                    <a:effectLst/>
                  </a:rPr>
                  <a:t> + </a:t>
                </a:r>
                <a:r>
                  <a:rPr lang="it-IT" i="1" dirty="0">
                    <a:effectLst/>
                  </a:rPr>
                  <a:t>q</a:t>
                </a:r>
                <a:r>
                  <a:rPr lang="it-IT" dirty="0">
                    <a:effectLst/>
                  </a:rPr>
                  <a:t>’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sono parallele (e si scrive </a:t>
                </a:r>
                <a:r>
                  <a:rPr lang="it-IT" b="1" i="1" dirty="0">
                    <a:effectLst/>
                  </a:rPr>
                  <a:t>r</a:t>
                </a:r>
                <a:r>
                  <a:rPr lang="it-IT" b="1" dirty="0">
                    <a:effectLst/>
                  </a:rPr>
                  <a:t> // </a:t>
                </a:r>
                <a:r>
                  <a:rPr lang="it-IT" b="1" i="1" dirty="0">
                    <a:effectLst/>
                  </a:rPr>
                  <a:t>s</a:t>
                </a:r>
                <a:r>
                  <a:rPr lang="it-IT" dirty="0"/>
                  <a:t>) </a:t>
                </a:r>
                <a:r>
                  <a:rPr lang="it-IT" dirty="0">
                    <a:effectLst/>
                  </a:rPr>
                  <a:t>se e solo se: 	</a:t>
                </a:r>
                <a:r>
                  <a:rPr lang="it-IT" i="1" dirty="0">
                    <a:effectLst/>
                  </a:rPr>
                  <a:t>m</a:t>
                </a:r>
                <a:r>
                  <a:rPr lang="it-IT" dirty="0">
                    <a:effectLst/>
                  </a:rPr>
                  <a:t> = </a:t>
                </a:r>
                <a:r>
                  <a:rPr lang="it-IT" i="1" dirty="0">
                    <a:effectLst/>
                  </a:rPr>
                  <a:t>m</a:t>
                </a:r>
                <a:r>
                  <a:rPr lang="it-IT" dirty="0">
                    <a:effectLst/>
                  </a:rPr>
                  <a:t>’</a:t>
                </a:r>
              </a:p>
              <a:p>
                <a:pPr marL="0" indent="0">
                  <a:buNone/>
                </a:pPr>
                <a:endParaRPr lang="it-IT" b="1" dirty="0">
                  <a:solidFill>
                    <a:srgbClr val="FF0000"/>
                  </a:solidFill>
                  <a:effectLst/>
                  <a:highlight>
                    <a:srgbClr val="FFFF00"/>
                  </a:highlight>
                  <a:latin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  <a:effectLst/>
                  </a:rPr>
                  <a:t>RETTE TRA LORO PERPENDICOLARI </a:t>
                </a:r>
                <a:endParaRPr lang="it-IT" b="1" i="1" dirty="0">
                  <a:solidFill>
                    <a:schemeClr val="accent2">
                      <a:lumMod val="75000"/>
                    </a:schemeClr>
                  </a:solidFill>
                  <a:effectLst/>
                </a:endParaRPr>
              </a:p>
              <a:p>
                <a:pPr marL="0" indent="0">
                  <a:buNone/>
                </a:pPr>
                <a:r>
                  <a:rPr lang="it-IT" b="1" dirty="0">
                    <a:effectLst/>
                  </a:rPr>
                  <a:t>Due rette </a:t>
                </a:r>
                <a:r>
                  <a:rPr lang="it-IT" b="1" i="1" dirty="0">
                    <a:effectLst/>
                  </a:rPr>
                  <a:t>r</a:t>
                </a:r>
                <a:r>
                  <a:rPr lang="it-IT" b="1" dirty="0">
                    <a:effectLst/>
                  </a:rPr>
                  <a:t> e </a:t>
                </a:r>
                <a:r>
                  <a:rPr lang="it-IT" b="1" i="1" dirty="0">
                    <a:effectLst/>
                  </a:rPr>
                  <a:t>s</a:t>
                </a:r>
                <a:r>
                  <a:rPr lang="it-IT" b="1" dirty="0">
                    <a:effectLst/>
                  </a:rPr>
                  <a:t> che hanno </a:t>
                </a:r>
                <a:r>
                  <a:rPr lang="it-IT" b="1" dirty="0"/>
                  <a:t>per </a:t>
                </a:r>
                <a:r>
                  <a:rPr lang="it-IT" b="1" dirty="0">
                    <a:effectLst/>
                  </a:rPr>
                  <a:t>coefficienti angolari due numeri relativi opposti e reciproci sono perpendicolari.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Le rette </a:t>
                </a:r>
              </a:p>
              <a:p>
                <a:pPr lvl="1"/>
                <a:r>
                  <a:rPr lang="it-IT" i="1" dirty="0" err="1">
                    <a:effectLst/>
                  </a:rPr>
                  <a:t>r</a:t>
                </a:r>
                <a:r>
                  <a:rPr lang="it-IT" dirty="0">
                    <a:effectLst/>
                  </a:rPr>
                  <a:t>: </a:t>
                </a:r>
                <a:r>
                  <a:rPr lang="it-IT" i="1" dirty="0">
                    <a:effectLst/>
                  </a:rPr>
                  <a:t>y</a:t>
                </a:r>
                <a:r>
                  <a:rPr lang="it-IT" dirty="0">
                    <a:effectLst/>
                  </a:rPr>
                  <a:t> = </a:t>
                </a:r>
                <a:r>
                  <a:rPr lang="it-IT" i="1" dirty="0">
                    <a:effectLst/>
                  </a:rPr>
                  <a:t>mx</a:t>
                </a:r>
                <a:r>
                  <a:rPr lang="it-IT" dirty="0">
                    <a:effectLst/>
                  </a:rPr>
                  <a:t> + </a:t>
                </a:r>
                <a:r>
                  <a:rPr lang="it-IT" i="1" dirty="0">
                    <a:effectLst/>
                  </a:rPr>
                  <a:t>q</a:t>
                </a:r>
                <a:r>
                  <a:rPr lang="it-IT" dirty="0">
                    <a:effectLst/>
                  </a:rPr>
                  <a:t> 	</a:t>
                </a:r>
                <a:r>
                  <a:rPr lang="it-IT" i="1" dirty="0">
                    <a:effectLst/>
                  </a:rPr>
                  <a:t>s</a:t>
                </a:r>
                <a:r>
                  <a:rPr lang="it-IT" dirty="0">
                    <a:effectLst/>
                  </a:rPr>
                  <a:t>: </a:t>
                </a:r>
                <a:r>
                  <a:rPr lang="it-IT" i="1" dirty="0">
                    <a:effectLst/>
                  </a:rPr>
                  <a:t>y</a:t>
                </a:r>
                <a:r>
                  <a:rPr lang="it-IT" dirty="0">
                    <a:effectLst/>
                  </a:rPr>
                  <a:t> = </a:t>
                </a:r>
                <a:r>
                  <a:rPr lang="it-IT" i="1" dirty="0">
                    <a:effectLst/>
                  </a:rPr>
                  <a:t>m</a:t>
                </a:r>
                <a:r>
                  <a:rPr lang="it-IT" dirty="0">
                    <a:effectLst/>
                  </a:rPr>
                  <a:t>’</a:t>
                </a:r>
                <a:r>
                  <a:rPr lang="it-IT" i="1" dirty="0">
                    <a:effectLst/>
                  </a:rPr>
                  <a:t>x</a:t>
                </a:r>
                <a:r>
                  <a:rPr lang="it-IT" dirty="0">
                    <a:effectLst/>
                  </a:rPr>
                  <a:t> + </a:t>
                </a:r>
                <a:r>
                  <a:rPr lang="it-IT" i="1" dirty="0">
                    <a:effectLst/>
                  </a:rPr>
                  <a:t>q</a:t>
                </a:r>
                <a:r>
                  <a:rPr lang="it-IT" dirty="0">
                    <a:effectLst/>
                  </a:rPr>
                  <a:t>’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sono perpendicolari (e si scrive </a:t>
                </a:r>
                <a:r>
                  <a:rPr lang="it-IT" b="1" i="1" dirty="0">
                    <a:effectLst/>
                  </a:rPr>
                  <a:t>r</a:t>
                </a:r>
                <a:r>
                  <a:rPr lang="it-IT" b="1" dirty="0">
                    <a:effectLst/>
                  </a:rPr>
                  <a:t> </a:t>
                </a:r>
                <a:r>
                  <a:rPr lang="it-IT" b="1" dirty="0">
                    <a:effectLst/>
                    <a:latin typeface="Arial" panose="020B0604020202020204" pitchFamily="34" charset="0"/>
                  </a:rPr>
                  <a:t>⊥</a:t>
                </a:r>
                <a:r>
                  <a:rPr lang="it-IT" b="1" dirty="0">
                    <a:effectLst/>
                  </a:rPr>
                  <a:t> </a:t>
                </a:r>
                <a:r>
                  <a:rPr lang="it-IT" b="1" i="1" dirty="0">
                    <a:effectLst/>
                  </a:rPr>
                  <a:t>s</a:t>
                </a:r>
                <a:r>
                  <a:rPr lang="it-IT" dirty="0"/>
                  <a:t>) </a:t>
                </a:r>
                <a:r>
                  <a:rPr lang="it-IT" dirty="0">
                    <a:effectLst/>
                  </a:rPr>
                  <a:t>se e solo se: </a:t>
                </a:r>
              </a:p>
              <a:p>
                <a:pPr marL="0" indent="0">
                  <a:buNone/>
                </a:pPr>
                <a:r>
                  <a:rPr lang="it-IT" i="1" dirty="0"/>
                  <a:t>	</a:t>
                </a:r>
                <a:r>
                  <a:rPr lang="it-IT" i="1" dirty="0">
                    <a:effectLst/>
                  </a:rPr>
                  <a:t>m</a:t>
                </a:r>
                <a:r>
                  <a:rPr lang="it-IT" dirty="0">
                    <a:effectLst/>
                  </a:rPr>
                  <a:t> = 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i="1" dirty="0"/>
                          <m:t>m</m:t>
                        </m:r>
                        <m:r>
                          <m:rPr>
                            <m:nor/>
                          </m:rPr>
                          <a:rPr lang="it-IT" dirty="0"/>
                          <m:t>’ </m:t>
                        </m:r>
                      </m:den>
                    </m:f>
                  </m:oMath>
                </a14:m>
                <a:r>
                  <a:rPr lang="it-IT" dirty="0"/>
                  <a:t> oppure </a:t>
                </a:r>
                <a:r>
                  <a:rPr lang="it-IT" i="1" dirty="0"/>
                  <a:t>m</a:t>
                </a:r>
                <a:r>
                  <a:rPr lang="it-IT" dirty="0"/>
                  <a:t> ∙ </a:t>
                </a:r>
                <a:r>
                  <a:rPr lang="it-IT" i="1" dirty="0"/>
                  <a:t>m</a:t>
                </a:r>
                <a:r>
                  <a:rPr lang="it-IT" dirty="0"/>
                  <a:t>’ = − 1</a:t>
                </a:r>
              </a:p>
              <a:p>
                <a:pPr marL="0" indent="0">
                  <a:buNone/>
                </a:pPr>
                <a:endParaRPr lang="it-IT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it-IT" b="1" dirty="0">
                  <a:solidFill>
                    <a:srgbClr val="FF0000"/>
                  </a:solidFill>
                  <a:effectLst/>
                </a:endParaRPr>
              </a:p>
              <a:p>
                <a:pPr marL="0" indent="0">
                  <a:buNone/>
                </a:pPr>
                <a:endParaRPr lang="it-IT" dirty="0">
                  <a:latin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it-IT" dirty="0">
                  <a:effectLst/>
                  <a:latin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it-IT" b="1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b="1" dirty="0">
                  <a:effectLst/>
                  <a:highlight>
                    <a:srgbClr val="FFFF00"/>
                  </a:highlight>
                </a:endParaRP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0DA86F2-140B-4CAA-8DDB-5BC530384A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3970784" cy="4536000"/>
              </a:xfrm>
              <a:blipFill>
                <a:blip r:embed="rId2"/>
                <a:stretch>
                  <a:fillRect l="-768" t="-9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FBF77D47-6ADE-3D40-A757-AAF0773AC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702" y="1602000"/>
            <a:ext cx="2161149" cy="261908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392C549-13A1-B543-846E-C3E38B6A5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3289749"/>
            <a:ext cx="2100987" cy="283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51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37CCE-3666-4B15-BD35-E9621DDC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Funzioni quadratiche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DA86F2-140B-4CAA-8DDB-5BC530384A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8760"/>
            <a:ext cx="8229600" cy="453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RAPPRESENTAZIONE DELLA FUNZIONE </a:t>
            </a:r>
            <a:r>
              <a:rPr lang="it-IT" b="1" i="1" dirty="0">
                <a:solidFill>
                  <a:schemeClr val="accent2">
                    <a:lumMod val="75000"/>
                  </a:schemeClr>
                </a:solidFill>
                <a:effectLst/>
              </a:rPr>
              <a:t>y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 = </a:t>
            </a:r>
            <a:r>
              <a:rPr lang="it-IT" b="1" i="1" dirty="0">
                <a:solidFill>
                  <a:schemeClr val="accent2">
                    <a:lumMod val="75000"/>
                  </a:schemeClr>
                </a:solidFill>
                <a:effectLst/>
              </a:rPr>
              <a:t>ax</a:t>
            </a:r>
            <a:r>
              <a:rPr lang="it-IT" b="1" baseline="30000" dirty="0">
                <a:solidFill>
                  <a:schemeClr val="accent2">
                    <a:lumMod val="75000"/>
                  </a:schemeClr>
                </a:solidFill>
                <a:effectLst/>
              </a:rPr>
              <a:t>2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La funzione </a:t>
            </a:r>
            <a:r>
              <a:rPr lang="it-IT" b="1" i="1" dirty="0">
                <a:effectLst/>
              </a:rPr>
              <a:t>y</a:t>
            </a:r>
            <a:r>
              <a:rPr lang="it-IT" b="1" dirty="0">
                <a:effectLst/>
              </a:rPr>
              <a:t> = </a:t>
            </a:r>
            <a:r>
              <a:rPr lang="it-IT" b="1" i="1" dirty="0">
                <a:effectLst/>
              </a:rPr>
              <a:t>ax</a:t>
            </a:r>
            <a:r>
              <a:rPr lang="it-IT" b="1" baseline="30000" dirty="0">
                <a:effectLst/>
              </a:rPr>
              <a:t>2</a:t>
            </a:r>
            <a:r>
              <a:rPr lang="it-IT" b="1" dirty="0">
                <a:effectLst/>
              </a:rPr>
              <a:t> </a:t>
            </a:r>
            <a:r>
              <a:rPr lang="it-IT" dirty="0">
                <a:effectLst/>
              </a:rPr>
              <a:t>(con </a:t>
            </a:r>
            <a:r>
              <a:rPr lang="it-IT" i="1" dirty="0">
                <a:effectLst/>
              </a:rPr>
              <a:t>a</a:t>
            </a:r>
            <a:r>
              <a:rPr lang="it-IT" dirty="0">
                <a:effectLst/>
              </a:rPr>
              <a:t> ≠ 0) rappresenta una </a:t>
            </a:r>
            <a:r>
              <a:rPr lang="it-IT" b="1" dirty="0">
                <a:effectLst/>
              </a:rPr>
              <a:t>parabola</a:t>
            </a:r>
            <a:r>
              <a:rPr lang="it-IT" dirty="0">
                <a:effectLst/>
              </a:rPr>
              <a:t> con il vertice nell’origine degli assi.</a:t>
            </a: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Possiamo distinguere due casi: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se </a:t>
            </a:r>
            <a:r>
              <a:rPr lang="it-IT" b="1" i="1" dirty="0">
                <a:effectLst/>
              </a:rPr>
              <a:t>a</a:t>
            </a:r>
            <a:r>
              <a:rPr lang="it-IT" b="1" dirty="0">
                <a:effectLst/>
              </a:rPr>
              <a:t> &gt; 0 </a:t>
            </a:r>
            <a:r>
              <a:rPr lang="it-IT" dirty="0">
                <a:effectLst/>
              </a:rPr>
              <a:t>la parabola ha la concavità verso l’alto;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se </a:t>
            </a:r>
            <a:r>
              <a:rPr lang="it-IT" b="1" i="1" dirty="0">
                <a:effectLst/>
              </a:rPr>
              <a:t>a</a:t>
            </a:r>
            <a:r>
              <a:rPr lang="it-IT" b="1" dirty="0">
                <a:effectLst/>
              </a:rPr>
              <a:t> &lt; 0 </a:t>
            </a:r>
            <a:r>
              <a:rPr lang="it-IT" dirty="0">
                <a:effectLst/>
              </a:rPr>
              <a:t>la parabola ha la concavità verso il basso.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Il coefficiente </a:t>
            </a:r>
            <a:r>
              <a:rPr lang="it-IT" b="1" i="1" dirty="0">
                <a:effectLst/>
              </a:rPr>
              <a:t>a</a:t>
            </a:r>
            <a:r>
              <a:rPr lang="it-IT" dirty="0">
                <a:effectLst/>
              </a:rPr>
              <a:t> si chiama </a:t>
            </a:r>
            <a:r>
              <a:rPr lang="it-IT" b="1" dirty="0">
                <a:effectLst/>
              </a:rPr>
              <a:t>coefficiente di dipendenza quadratica</a:t>
            </a:r>
            <a:r>
              <a:rPr lang="it-IT" b="1" dirty="0"/>
              <a:t>.</a:t>
            </a:r>
          </a:p>
          <a:p>
            <a:pPr marL="0" indent="0">
              <a:buNone/>
            </a:pPr>
            <a:r>
              <a:rPr lang="it-IT" dirty="0"/>
              <a:t>Q</a:t>
            </a:r>
            <a:r>
              <a:rPr lang="it-IT" dirty="0">
                <a:effectLst/>
              </a:rPr>
              <a:t>uanto maggiore è il coefficiente </a:t>
            </a:r>
            <a:r>
              <a:rPr lang="it-IT" i="1" dirty="0">
                <a:effectLst/>
              </a:rPr>
              <a:t>a</a:t>
            </a:r>
            <a:r>
              <a:rPr lang="it-IT" dirty="0">
                <a:effectLst/>
              </a:rPr>
              <a:t> in valore assoluto tanto più le parabole sono strette.</a:t>
            </a:r>
          </a:p>
          <a:p>
            <a:pPr marL="0" indent="0">
              <a:buNone/>
            </a:pPr>
            <a:endParaRPr lang="it-IT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it-IT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it-IT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b="1" dirty="0">
              <a:effectLst/>
              <a:highlight>
                <a:srgbClr val="FFFF00"/>
              </a:highlight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7A029DA3-4713-1F40-A0FA-740E20A6DE64}"/>
              </a:ext>
            </a:extLst>
          </p:cNvPr>
          <p:cNvGrpSpPr/>
          <p:nvPr/>
        </p:nvGrpSpPr>
        <p:grpSpPr>
          <a:xfrm>
            <a:off x="1259632" y="1879430"/>
            <a:ext cx="6408712" cy="3146023"/>
            <a:chOff x="1259632" y="1879430"/>
            <a:chExt cx="6408712" cy="3146023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876E9942-DF4E-DC4D-ADCA-D7CB987A68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1444"/>
            <a:stretch/>
          </p:blipFill>
          <p:spPr>
            <a:xfrm>
              <a:off x="1259632" y="1916832"/>
              <a:ext cx="2618807" cy="2644134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D86EAC00-778E-494E-B331-AC5EEBC2A9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6405"/>
            <a:stretch/>
          </p:blipFill>
          <p:spPr>
            <a:xfrm>
              <a:off x="4971147" y="1879430"/>
              <a:ext cx="2618807" cy="29897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C3AB7D6E-8C0C-CF4A-8428-39EB37D1753E}"/>
                    </a:ext>
                  </a:extLst>
                </p:cNvPr>
                <p:cNvSpPr txBox="1"/>
                <p:nvPr/>
              </p:nvSpPr>
              <p:spPr>
                <a:xfrm>
                  <a:off x="1400159" y="2331638"/>
                  <a:ext cx="864146" cy="3125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it-IT" sz="1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1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it-IT" sz="1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1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it-IT" sz="1400" b="1" dirty="0"/>
                </a:p>
              </p:txBody>
            </p:sp>
          </mc:Choice>
          <mc:Fallback xmlns=""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C3AB7D6E-8C0C-CF4A-8428-39EB37D175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0159" y="2331638"/>
                  <a:ext cx="864146" cy="312586"/>
                </a:xfrm>
                <a:prstGeom prst="rect">
                  <a:avLst/>
                </a:prstGeom>
                <a:blipFill>
                  <a:blip r:embed="rId3"/>
                  <a:stretch>
                    <a:fillRect b="-384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sellaDiTesto 6">
                  <a:extLst>
                    <a:ext uri="{FF2B5EF4-FFF2-40B4-BE49-F238E27FC236}">
                      <a16:creationId xmlns:a16="http://schemas.microsoft.com/office/drawing/2014/main" id="{ED9F3ED1-681A-4645-97AD-727E2942F668}"/>
                    </a:ext>
                  </a:extLst>
                </p:cNvPr>
                <p:cNvSpPr txBox="1"/>
                <p:nvPr/>
              </p:nvSpPr>
              <p:spPr>
                <a:xfrm>
                  <a:off x="2497439" y="2331638"/>
                  <a:ext cx="756746" cy="3125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it-IT" sz="1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it-IT" sz="14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4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14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it-IT" sz="1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CasellaDiTesto 6">
                  <a:extLst>
                    <a:ext uri="{FF2B5EF4-FFF2-40B4-BE49-F238E27FC236}">
                      <a16:creationId xmlns:a16="http://schemas.microsoft.com/office/drawing/2014/main" id="{ED9F3ED1-681A-4645-97AD-727E2942F6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7439" y="2331638"/>
                  <a:ext cx="756746" cy="312586"/>
                </a:xfrm>
                <a:prstGeom prst="rect">
                  <a:avLst/>
                </a:prstGeom>
                <a:blipFill>
                  <a:blip r:embed="rId4"/>
                  <a:stretch>
                    <a:fillRect b="-384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10C12BB1-D97B-8943-80DE-7E1C3B915275}"/>
                    </a:ext>
                  </a:extLst>
                </p:cNvPr>
                <p:cNvSpPr txBox="1"/>
                <p:nvPr/>
              </p:nvSpPr>
              <p:spPr>
                <a:xfrm>
                  <a:off x="2767784" y="3389162"/>
                  <a:ext cx="894091" cy="4956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it-IT" sz="14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it-IT" sz="1400" b="1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it-IT" sz="1400" b="1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1400" b="1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it-IT" sz="1400" b="1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it-IT" sz="1400" b="1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1400" b="1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it-IT" sz="1400" b="1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10C12BB1-D97B-8943-80DE-7E1C3B9152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7784" y="3389162"/>
                  <a:ext cx="894091" cy="495649"/>
                </a:xfrm>
                <a:prstGeom prst="rect">
                  <a:avLst/>
                </a:prstGeom>
                <a:blipFill>
                  <a:blip r:embed="rId5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C18B9F36-211B-6D4B-ADC9-EFE05A25B20C}"/>
                    </a:ext>
                  </a:extLst>
                </p:cNvPr>
                <p:cNvSpPr txBox="1"/>
                <p:nvPr/>
              </p:nvSpPr>
              <p:spPr>
                <a:xfrm>
                  <a:off x="5652120" y="4712867"/>
                  <a:ext cx="998800" cy="3125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it-IT" sz="1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it-IT" sz="1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it-IT" sz="1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1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it-IT" sz="1400" b="1" dirty="0"/>
                </a:p>
              </p:txBody>
            </p:sp>
          </mc:Choice>
          <mc:Fallback xmlns="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C18B9F36-211B-6D4B-ADC9-EFE05A25B2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2120" y="4712867"/>
                  <a:ext cx="998800" cy="312586"/>
                </a:xfrm>
                <a:prstGeom prst="rect">
                  <a:avLst/>
                </a:prstGeom>
                <a:blipFill>
                  <a:blip r:embed="rId6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E96594A5-24DB-C244-9332-7D57733E1288}"/>
                    </a:ext>
                  </a:extLst>
                </p:cNvPr>
                <p:cNvSpPr txBox="1"/>
                <p:nvPr/>
              </p:nvSpPr>
              <p:spPr>
                <a:xfrm>
                  <a:off x="6776946" y="4032541"/>
                  <a:ext cx="891398" cy="3125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it-IT" sz="1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it-IT" sz="14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4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14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14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it-IT" sz="1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E96594A5-24DB-C244-9332-7D57733E12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6946" y="4032541"/>
                  <a:ext cx="891398" cy="312586"/>
                </a:xfrm>
                <a:prstGeom prst="rect">
                  <a:avLst/>
                </a:prstGeom>
                <a:blipFill>
                  <a:blip r:embed="rId7"/>
                  <a:stretch>
                    <a:fillRect b="-384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39891C04-1AB2-A348-822B-956A6A94C5B4}"/>
                    </a:ext>
                  </a:extLst>
                </p:cNvPr>
                <p:cNvSpPr txBox="1"/>
                <p:nvPr/>
              </p:nvSpPr>
              <p:spPr>
                <a:xfrm>
                  <a:off x="6550345" y="3169152"/>
                  <a:ext cx="1058688" cy="4956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it-IT" sz="14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p>
                          <m:sSupPr>
                            <m:ctrlPr>
                              <a:rPr lang="it-IT" sz="1400" b="1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it-IT" sz="1400" b="1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1400" b="1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it-IT" sz="1400" b="1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it-IT" sz="1400" b="1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1400" b="1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it-IT" sz="1400" b="1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39891C04-1AB2-A348-822B-956A6A94C5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0345" y="3169152"/>
                  <a:ext cx="1058688" cy="495649"/>
                </a:xfrm>
                <a:prstGeom prst="rect">
                  <a:avLst/>
                </a:prstGeom>
                <a:blipFill>
                  <a:blip r:embed="rId8"/>
                  <a:stretch>
                    <a:fillRect b="-25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6910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37CCE-3666-4B15-BD35-E9621DDC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Funzioni quadratiche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0DA86F2-140B-4CAA-8DDB-5BC530384A13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200" y="1330200"/>
                <a:ext cx="8229600" cy="48078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  <a:effectLst/>
                  </a:rPr>
                  <a:t>RAPPRESENTAZIONE DELLA FUNZIONE </a:t>
                </a:r>
                <a:r>
                  <a:rPr lang="it-IT" b="1" i="1" dirty="0">
                    <a:solidFill>
                      <a:schemeClr val="accent2">
                        <a:lumMod val="75000"/>
                      </a:schemeClr>
                    </a:solidFill>
                    <a:effectLst/>
                  </a:rPr>
                  <a:t>y</a:t>
                </a: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it-IT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it-IT" b="1" baseline="30000" dirty="0">
                  <a:solidFill>
                    <a:schemeClr val="accent2">
                      <a:lumMod val="75000"/>
                    </a:schemeClr>
                  </a:solidFill>
                  <a:effectLst/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La funzione </a:t>
                </a:r>
                <a:r>
                  <a:rPr lang="it-IT" b="1" i="1" dirty="0">
                    <a:effectLst/>
                  </a:rPr>
                  <a:t>y</a:t>
                </a:r>
                <a:r>
                  <a:rPr lang="it-IT" b="1" dirty="0"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it-IT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it-IT" dirty="0">
                    <a:effectLst/>
                  </a:rPr>
                  <a:t> (con </a:t>
                </a:r>
                <a:r>
                  <a:rPr lang="it-IT" i="1" dirty="0">
                    <a:effectLst/>
                  </a:rPr>
                  <a:t>k</a:t>
                </a:r>
                <a:r>
                  <a:rPr lang="it-IT" dirty="0">
                    <a:effectLst/>
                  </a:rPr>
                  <a:t>, </a:t>
                </a:r>
                <a:r>
                  <a:rPr lang="it-IT" i="1" dirty="0">
                    <a:effectLst/>
                  </a:rPr>
                  <a:t>x</a:t>
                </a:r>
                <a:r>
                  <a:rPr lang="it-IT" dirty="0">
                    <a:effectLst/>
                  </a:rPr>
                  <a:t> ≠ 0) rappresenta un’</a:t>
                </a:r>
                <a:r>
                  <a:rPr lang="it-IT" b="1" dirty="0">
                    <a:effectLst/>
                  </a:rPr>
                  <a:t>iperbole equilatera</a:t>
                </a:r>
                <a:r>
                  <a:rPr lang="it-IT" dirty="0">
                    <a:effectLst/>
                  </a:rPr>
                  <a:t>, formata da due parti dette </a:t>
                </a:r>
                <a:r>
                  <a:rPr lang="it-IT" b="1" dirty="0">
                    <a:effectLst/>
                  </a:rPr>
                  <a:t>rami dell</a:t>
                </a:r>
                <a:r>
                  <a:rPr lang="it-IT" dirty="0">
                    <a:effectLst/>
                  </a:rPr>
                  <a:t>’</a:t>
                </a:r>
                <a:r>
                  <a:rPr lang="it-IT" b="1" dirty="0">
                    <a:effectLst/>
                  </a:rPr>
                  <a:t>iperbole</a:t>
                </a:r>
                <a:r>
                  <a:rPr lang="it-IT" dirty="0">
                    <a:effectLst/>
                  </a:rPr>
                  <a:t>.</a:t>
                </a: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Possiamo distinguere due casi: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se </a:t>
                </a:r>
                <a:r>
                  <a:rPr lang="it-IT" b="1" i="1" dirty="0">
                    <a:effectLst/>
                  </a:rPr>
                  <a:t>k</a:t>
                </a:r>
                <a:r>
                  <a:rPr lang="it-IT" b="1" dirty="0">
                    <a:effectLst/>
                  </a:rPr>
                  <a:t> &gt; 0 </a:t>
                </a:r>
                <a:r>
                  <a:rPr lang="it-IT" dirty="0">
                    <a:effectLst/>
                  </a:rPr>
                  <a:t>l’iperbole giace nel I e III quadrante;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se </a:t>
                </a:r>
                <a:r>
                  <a:rPr lang="it-IT" b="1" i="1" dirty="0">
                    <a:effectLst/>
                  </a:rPr>
                  <a:t>k</a:t>
                </a:r>
                <a:r>
                  <a:rPr lang="it-IT" b="1" dirty="0">
                    <a:effectLst/>
                  </a:rPr>
                  <a:t> &lt; 0 </a:t>
                </a:r>
                <a:r>
                  <a:rPr lang="it-IT" dirty="0">
                    <a:effectLst/>
                  </a:rPr>
                  <a:t>l’iperbole giace nel II e IV quadrante.</a:t>
                </a:r>
                <a:endParaRPr lang="it-IT" b="1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b="1" dirty="0">
                  <a:effectLst/>
                  <a:highlight>
                    <a:srgbClr val="FFFF00"/>
                  </a:highlight>
                </a:endParaRP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0DA86F2-140B-4CAA-8DDB-5BC530384A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200" y="1330200"/>
                <a:ext cx="8229600" cy="4807800"/>
              </a:xfrm>
              <a:blipFill>
                <a:blip r:embed="rId2"/>
                <a:stretch>
                  <a:fillRect l="-370" b="-10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po 8">
            <a:extLst>
              <a:ext uri="{FF2B5EF4-FFF2-40B4-BE49-F238E27FC236}">
                <a16:creationId xmlns:a16="http://schemas.microsoft.com/office/drawing/2014/main" id="{193D3786-AC45-D644-B736-0E861CB823FB}"/>
              </a:ext>
            </a:extLst>
          </p:cNvPr>
          <p:cNvGrpSpPr/>
          <p:nvPr/>
        </p:nvGrpSpPr>
        <p:grpSpPr>
          <a:xfrm>
            <a:off x="1259632" y="2336205"/>
            <a:ext cx="6735163" cy="2984811"/>
            <a:chOff x="1259632" y="2336205"/>
            <a:chExt cx="6735163" cy="2984811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69B2E63D-132E-0648-BB28-8DAFBE12B7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4646"/>
            <a:stretch/>
          </p:blipFill>
          <p:spPr>
            <a:xfrm>
              <a:off x="1259632" y="2336205"/>
              <a:ext cx="2846731" cy="2881760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14CDD530-CB02-CD46-BC9A-5B4915C272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3233"/>
            <a:stretch/>
          </p:blipFill>
          <p:spPr>
            <a:xfrm>
              <a:off x="5148064" y="2349500"/>
              <a:ext cx="2846731" cy="297151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sellaDiTesto 6">
                  <a:extLst>
                    <a:ext uri="{FF2B5EF4-FFF2-40B4-BE49-F238E27FC236}">
                      <a16:creationId xmlns:a16="http://schemas.microsoft.com/office/drawing/2014/main" id="{5F29DDF0-70AB-0F48-9335-C812BE557DD5}"/>
                    </a:ext>
                  </a:extLst>
                </p:cNvPr>
                <p:cNvSpPr txBox="1"/>
                <p:nvPr/>
              </p:nvSpPr>
              <p:spPr>
                <a:xfrm>
                  <a:off x="6876256" y="4365104"/>
                  <a:ext cx="838563" cy="497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it-IT" sz="1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it-IT" sz="1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it-IT" sz="1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oMath>
                    </m:oMathPara>
                  </a14:m>
                  <a:endParaRPr lang="it-IT" sz="1400" b="1" dirty="0"/>
                </a:p>
              </p:txBody>
            </p:sp>
          </mc:Choice>
          <mc:Fallback xmlns="">
            <p:sp>
              <p:nvSpPr>
                <p:cNvPr id="7" name="CasellaDiTesto 6">
                  <a:extLst>
                    <a:ext uri="{FF2B5EF4-FFF2-40B4-BE49-F238E27FC236}">
                      <a16:creationId xmlns:a16="http://schemas.microsoft.com/office/drawing/2014/main" id="{5F29DDF0-70AB-0F48-9335-C812BE557D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6256" y="4365104"/>
                  <a:ext cx="838563" cy="49705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2D2B6230-49B4-D740-BBB2-7EC40598FB06}"/>
                    </a:ext>
                  </a:extLst>
                </p:cNvPr>
                <p:cNvSpPr txBox="1"/>
                <p:nvPr/>
              </p:nvSpPr>
              <p:spPr>
                <a:xfrm>
                  <a:off x="2915816" y="2990626"/>
                  <a:ext cx="673967" cy="497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it-IT" sz="14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sz="1400" b="1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400" b="1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it-IT" sz="1400" b="1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oMath>
                    </m:oMathPara>
                  </a14:m>
                  <a:endParaRPr lang="it-IT" sz="1400" b="1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2D2B6230-49B4-D740-BBB2-7EC40598FB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816" y="2990626"/>
                  <a:ext cx="673967" cy="49705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31305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37CCE-3666-4B15-BD35-E9621DDC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Proporzionalità e grafici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0DA86F2-140B-4CAA-8DDB-5BC530384A13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dirty="0">
                    <a:effectLst/>
                  </a:rPr>
                  <a:t>Due grandezze variabili </a:t>
                </a:r>
                <a:r>
                  <a:rPr lang="it-IT" i="1" dirty="0">
                    <a:effectLst/>
                  </a:rPr>
                  <a:t>x</a:t>
                </a:r>
                <a:r>
                  <a:rPr lang="it-IT" dirty="0">
                    <a:effectLst/>
                  </a:rPr>
                  <a:t> e </a:t>
                </a:r>
                <a:r>
                  <a:rPr lang="it-IT" i="1" dirty="0">
                    <a:effectLst/>
                  </a:rPr>
                  <a:t>y</a:t>
                </a:r>
                <a:r>
                  <a:rPr lang="it-IT" dirty="0">
                    <a:effectLst/>
                  </a:rPr>
                  <a:t> sono </a:t>
                </a:r>
                <a:r>
                  <a:rPr lang="it-IT" b="1" dirty="0">
                    <a:effectLst/>
                  </a:rPr>
                  <a:t>direttamente proporzionali </a:t>
                </a:r>
                <a:r>
                  <a:rPr lang="it-IT" dirty="0">
                    <a:effectLst/>
                  </a:rPr>
                  <a:t>se il rapporto tra due valori corrispondenti è costante: 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it-IT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it-IT" b="1" dirty="0"/>
                  <a:t> = </a:t>
                </a:r>
                <a:r>
                  <a:rPr lang="it-IT" b="1" i="1" dirty="0"/>
                  <a:t>k</a:t>
                </a:r>
              </a:p>
              <a:p>
                <a:pPr marL="0" indent="0">
                  <a:buNone/>
                </a:pPr>
                <a:r>
                  <a:rPr lang="it-IT" b="0" i="0" u="none" strike="noStrike" dirty="0">
                    <a:solidFill>
                      <a:srgbClr val="3E4040"/>
                    </a:solidFill>
                    <a:effectLst/>
                  </a:rPr>
                  <a:t>Il grafico di una funzione di proporzionalità diretta è una </a:t>
                </a:r>
                <a:r>
                  <a:rPr lang="it-IT" b="1" u="none" strike="noStrike" dirty="0">
                    <a:solidFill>
                      <a:srgbClr val="3E4040"/>
                    </a:solidFill>
                    <a:effectLst/>
                  </a:rPr>
                  <a:t>retta</a:t>
                </a:r>
                <a:r>
                  <a:rPr lang="it-IT" b="0" i="0" u="none" strike="noStrike" dirty="0">
                    <a:solidFill>
                      <a:srgbClr val="3E4040"/>
                    </a:solidFill>
                    <a:effectLst/>
                  </a:rPr>
                  <a:t> di equazione </a:t>
                </a:r>
                <a:r>
                  <a:rPr lang="it-IT" b="1" i="1" u="none" strike="noStrike" dirty="0">
                    <a:solidFill>
                      <a:srgbClr val="3E4040"/>
                    </a:solidFill>
                    <a:effectLst/>
                  </a:rPr>
                  <a:t>y = </a:t>
                </a:r>
                <a:r>
                  <a:rPr lang="it-IT" b="1" i="1" u="none" strike="noStrike" dirty="0" err="1">
                    <a:solidFill>
                      <a:srgbClr val="3E4040"/>
                    </a:solidFill>
                    <a:effectLst/>
                  </a:rPr>
                  <a:t>kx</a:t>
                </a:r>
                <a:r>
                  <a:rPr lang="it-IT" b="1" i="1" u="none" strike="noStrike" dirty="0">
                    <a:solidFill>
                      <a:srgbClr val="3E4040"/>
                    </a:solidFill>
                    <a:effectLst/>
                  </a:rPr>
                  <a:t> </a:t>
                </a:r>
                <a:r>
                  <a:rPr lang="it-IT" b="0" i="0" u="none" strike="noStrike" dirty="0">
                    <a:solidFill>
                      <a:srgbClr val="3E4040"/>
                    </a:solidFill>
                    <a:effectLst/>
                  </a:rPr>
                  <a:t>(con </a:t>
                </a:r>
                <a:r>
                  <a:rPr lang="it-IT" b="0" i="1" u="none" strike="noStrike" dirty="0">
                    <a:solidFill>
                      <a:srgbClr val="3E4040"/>
                    </a:solidFill>
                    <a:effectLst/>
                  </a:rPr>
                  <a:t>k</a:t>
                </a:r>
                <a:r>
                  <a:rPr lang="it-IT" b="0" i="0" u="none" strike="noStrike" dirty="0">
                    <a:solidFill>
                      <a:srgbClr val="3E4040"/>
                    </a:solidFill>
                    <a:effectLst/>
                  </a:rPr>
                  <a:t> </a:t>
                </a:r>
                <a:r>
                  <a:rPr lang="it-IT" dirty="0">
                    <a:effectLst/>
                  </a:rPr>
                  <a:t>≠ 0</a:t>
                </a:r>
                <a:r>
                  <a:rPr lang="it-IT" b="0" i="0" u="none" strike="noStrike" dirty="0">
                    <a:solidFill>
                      <a:srgbClr val="3E4040"/>
                    </a:solidFill>
                    <a:effectLst/>
                  </a:rPr>
                  <a:t>) </a:t>
                </a:r>
              </a:p>
              <a:p>
                <a:pPr marL="0" indent="0">
                  <a:buNone/>
                </a:pPr>
                <a:r>
                  <a:rPr lang="it-IT" b="0" i="0" u="none" strike="noStrike" dirty="0">
                    <a:solidFill>
                      <a:srgbClr val="3E4040"/>
                    </a:solidFill>
                    <a:effectLst/>
                  </a:rPr>
                  <a:t>che passa per l’origine.</a:t>
                </a: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endParaRPr lang="it-IT" b="1" dirty="0">
                  <a:effectLst/>
                  <a:highlight>
                    <a:srgbClr val="FFFF00"/>
                  </a:highlight>
                </a:endParaRP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0DA86F2-140B-4CAA-8DDB-5BC530384A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70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E2BA923A-712F-2249-B1DB-5E8FC0C1B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015" y="3068960"/>
            <a:ext cx="2543969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54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37CCE-3666-4B15-BD35-E9621DDC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Proporzionalità e grafici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0DA86F2-140B-4CAA-8DDB-5BC530384A13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dirty="0">
                    <a:effectLst/>
                  </a:rPr>
                  <a:t>Due grandezze variabili </a:t>
                </a:r>
                <a:r>
                  <a:rPr lang="it-IT" i="1" dirty="0">
                    <a:effectLst/>
                  </a:rPr>
                  <a:t>x</a:t>
                </a:r>
                <a:r>
                  <a:rPr lang="it-IT" dirty="0">
                    <a:effectLst/>
                  </a:rPr>
                  <a:t> e </a:t>
                </a:r>
                <a:r>
                  <a:rPr lang="it-IT" i="1" dirty="0">
                    <a:effectLst/>
                  </a:rPr>
                  <a:t>y</a:t>
                </a:r>
                <a:r>
                  <a:rPr lang="it-IT" dirty="0">
                    <a:effectLst/>
                  </a:rPr>
                  <a:t> sono </a:t>
                </a:r>
                <a:r>
                  <a:rPr lang="it-IT" b="1" dirty="0">
                    <a:effectLst/>
                  </a:rPr>
                  <a:t>inversamente proporzionali </a:t>
                </a:r>
                <a:r>
                  <a:rPr lang="it-IT" dirty="0">
                    <a:effectLst/>
                  </a:rPr>
                  <a:t>quando il prodotto di due valori corrispondenti è costante: </a:t>
                </a:r>
              </a:p>
              <a:p>
                <a:pPr lvl="1"/>
                <a:r>
                  <a:rPr lang="it-IT" b="1" i="1" dirty="0">
                    <a:solidFill>
                      <a:schemeClr val="tx1"/>
                    </a:solidFill>
                    <a:effectLst/>
                  </a:rPr>
                  <a:t>y</a:t>
                </a:r>
                <a:r>
                  <a:rPr lang="it-IT" b="1" dirty="0">
                    <a:solidFill>
                      <a:schemeClr val="tx1"/>
                    </a:solidFill>
                    <a:effectLst/>
                  </a:rPr>
                  <a:t> ∙ </a:t>
                </a:r>
                <a:r>
                  <a:rPr lang="it-IT" b="1" i="1" dirty="0">
                    <a:solidFill>
                      <a:schemeClr val="tx1"/>
                    </a:solidFill>
                    <a:effectLst/>
                  </a:rPr>
                  <a:t>x</a:t>
                </a:r>
                <a:r>
                  <a:rPr lang="it-IT" b="1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it-IT" b="1" dirty="0"/>
                  <a:t>= </a:t>
                </a:r>
                <a:r>
                  <a:rPr lang="it-IT" b="1" i="1" dirty="0"/>
                  <a:t>k</a:t>
                </a:r>
              </a:p>
              <a:p>
                <a:pPr marL="0" indent="0">
                  <a:buNone/>
                </a:pPr>
                <a:r>
                  <a:rPr lang="it-IT" b="0" i="0" u="none" strike="noStrike" dirty="0">
                    <a:solidFill>
                      <a:srgbClr val="3E4040"/>
                    </a:solidFill>
                    <a:effectLst/>
                  </a:rPr>
                  <a:t>Il grafico di una funzione di proporzionalità inversa è un’</a:t>
                </a:r>
                <a:r>
                  <a:rPr lang="it-IT" b="1" i="0" u="none" strike="noStrike" dirty="0">
                    <a:solidFill>
                      <a:srgbClr val="3E4040"/>
                    </a:solidFill>
                    <a:effectLst/>
                  </a:rPr>
                  <a:t>iperbole</a:t>
                </a:r>
                <a:r>
                  <a:rPr lang="it-IT" b="0" i="0" u="none" strike="noStrike" dirty="0">
                    <a:solidFill>
                      <a:srgbClr val="3E4040"/>
                    </a:solidFill>
                    <a:effectLst/>
                  </a:rPr>
                  <a:t> </a:t>
                </a:r>
                <a:r>
                  <a:rPr lang="it-IT" b="1" i="0" u="none" strike="noStrike" dirty="0">
                    <a:solidFill>
                      <a:srgbClr val="3E4040"/>
                    </a:solidFill>
                    <a:effectLst/>
                  </a:rPr>
                  <a:t>equilatera</a:t>
                </a:r>
                <a:r>
                  <a:rPr lang="it-IT" b="0" i="0" u="none" strike="noStrike" dirty="0">
                    <a:solidFill>
                      <a:srgbClr val="3E4040"/>
                    </a:solidFill>
                    <a:effectLst/>
                  </a:rPr>
                  <a:t> di equazione </a:t>
                </a:r>
                <a:r>
                  <a:rPr lang="it-IT" b="1" i="1" u="none" strike="noStrike" dirty="0">
                    <a:solidFill>
                      <a:srgbClr val="3E4040"/>
                    </a:solidFill>
                    <a:effectLst/>
                  </a:rPr>
                  <a:t>y</a:t>
                </a:r>
                <a:r>
                  <a:rPr lang="it-IT" b="1" i="0" u="none" strike="noStrike" dirty="0">
                    <a:solidFill>
                      <a:srgbClr val="3E4040"/>
                    </a:solidFill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it-IT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it-IT" b="0" i="0" u="none" strike="noStrike" dirty="0">
                    <a:solidFill>
                      <a:srgbClr val="3E4040"/>
                    </a:solidFill>
                    <a:effectLst/>
                  </a:rPr>
                  <a:t> (con </a:t>
                </a:r>
                <a:r>
                  <a:rPr lang="it-IT" b="0" i="1" u="none" strike="noStrike" dirty="0">
                    <a:solidFill>
                      <a:srgbClr val="3E4040"/>
                    </a:solidFill>
                    <a:effectLst/>
                  </a:rPr>
                  <a:t>k</a:t>
                </a:r>
                <a:r>
                  <a:rPr lang="it-IT" b="0" u="none" strike="noStrike" dirty="0">
                    <a:solidFill>
                      <a:srgbClr val="3E4040"/>
                    </a:solidFill>
                    <a:effectLst/>
                  </a:rPr>
                  <a:t>,</a:t>
                </a:r>
                <a:r>
                  <a:rPr lang="it-IT" b="0" i="1" u="none" strike="noStrike" dirty="0">
                    <a:solidFill>
                      <a:srgbClr val="3E4040"/>
                    </a:solidFill>
                    <a:effectLst/>
                  </a:rPr>
                  <a:t> x</a:t>
                </a:r>
                <a:r>
                  <a:rPr lang="it-IT" b="0" i="0" u="none" strike="noStrike" dirty="0">
                    <a:solidFill>
                      <a:srgbClr val="3E4040"/>
                    </a:solidFill>
                    <a:effectLst/>
                  </a:rPr>
                  <a:t> </a:t>
                </a:r>
                <a:r>
                  <a:rPr lang="it-IT" dirty="0">
                    <a:effectLst/>
                  </a:rPr>
                  <a:t>≠ 0</a:t>
                </a:r>
                <a:r>
                  <a:rPr lang="it-IT" b="0" i="0" u="none" strike="noStrike" dirty="0">
                    <a:solidFill>
                      <a:srgbClr val="3E4040"/>
                    </a:solidFill>
                    <a:effectLst/>
                  </a:rPr>
                  <a:t>).</a:t>
                </a: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endParaRPr lang="it-IT" b="1" dirty="0">
                  <a:effectLst/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0DA86F2-140B-4CAA-8DDB-5BC530384A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463" t="-5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53F5D3BF-FC6F-DF46-A640-D232B541A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830" y="3140968"/>
            <a:ext cx="2858339" cy="285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32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37CCE-3666-4B15-BD35-E9621DDC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Proporzionalità e grafici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DA86F2-140B-4CAA-8DDB-5BC530384A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D</a:t>
            </a:r>
            <a:r>
              <a:rPr lang="it-IT" dirty="0">
                <a:effectLst/>
              </a:rPr>
              <a:t>ue grandezze variabili </a:t>
            </a:r>
            <a:r>
              <a:rPr lang="it-IT" i="1" dirty="0">
                <a:effectLst/>
              </a:rPr>
              <a:t>x</a:t>
            </a:r>
            <a:r>
              <a:rPr lang="it-IT" dirty="0">
                <a:effectLst/>
              </a:rPr>
              <a:t> e </a:t>
            </a:r>
            <a:r>
              <a:rPr lang="it-IT" i="1" dirty="0">
                <a:effectLst/>
              </a:rPr>
              <a:t>y</a:t>
            </a:r>
            <a:r>
              <a:rPr lang="it-IT" dirty="0">
                <a:effectLst/>
              </a:rPr>
              <a:t> sono legate da una </a:t>
            </a:r>
            <a:r>
              <a:rPr lang="it-IT" b="1" dirty="0">
                <a:effectLst/>
              </a:rPr>
              <a:t>proporzionalità quadratica </a:t>
            </a:r>
            <a:r>
              <a:rPr lang="it-IT" dirty="0">
                <a:effectLst/>
              </a:rPr>
              <a:t>quando il rapporto tra il valore di una grandezza e il quadrato del corrispondente valore dell’altra è costante: </a:t>
            </a:r>
          </a:p>
          <a:p>
            <a:pPr lvl="1"/>
            <a:r>
              <a:rPr lang="it-IT" b="1" i="1" dirty="0"/>
              <a:t>y</a:t>
            </a:r>
            <a:r>
              <a:rPr lang="it-IT" b="1" dirty="0"/>
              <a:t> = </a:t>
            </a:r>
            <a:r>
              <a:rPr lang="it-IT" b="1" i="1" dirty="0"/>
              <a:t>k</a:t>
            </a:r>
            <a:r>
              <a:rPr lang="it-IT" b="1" dirty="0"/>
              <a:t> ∙ </a:t>
            </a:r>
            <a:r>
              <a:rPr lang="it-IT" b="1" i="1" dirty="0"/>
              <a:t>x</a:t>
            </a:r>
            <a:r>
              <a:rPr lang="it-IT" b="1" baseline="30000" dirty="0"/>
              <a:t>2</a:t>
            </a:r>
            <a:endParaRPr lang="it-IT" b="1" baseline="30000" dirty="0">
              <a:effectLst/>
            </a:endParaRPr>
          </a:p>
          <a:p>
            <a:pPr marL="0" indent="0">
              <a:buNone/>
            </a:pPr>
            <a:r>
              <a:rPr lang="it-IT" b="0" i="0" u="none" strike="noStrike" dirty="0">
                <a:solidFill>
                  <a:srgbClr val="3E4040"/>
                </a:solidFill>
                <a:effectLst/>
              </a:rPr>
              <a:t>Il grafico di una funzione di proporzionalità quadratica è una </a:t>
            </a:r>
            <a:r>
              <a:rPr lang="it-IT" b="1" i="0" u="none" strike="noStrike" dirty="0">
                <a:solidFill>
                  <a:srgbClr val="3E4040"/>
                </a:solidFill>
                <a:effectLst/>
              </a:rPr>
              <a:t>parabola</a:t>
            </a:r>
            <a:r>
              <a:rPr lang="it-IT" b="0" i="0" u="none" strike="noStrike" dirty="0">
                <a:solidFill>
                  <a:srgbClr val="3E4040"/>
                </a:solidFill>
                <a:effectLst/>
              </a:rPr>
              <a:t> di equazione </a:t>
            </a:r>
            <a:r>
              <a:rPr lang="it-IT" b="1" i="1" dirty="0"/>
              <a:t>y</a:t>
            </a:r>
            <a:r>
              <a:rPr lang="it-IT" b="1" dirty="0"/>
              <a:t> = </a:t>
            </a:r>
            <a:r>
              <a:rPr lang="it-IT" b="1" i="1" dirty="0"/>
              <a:t>kx</a:t>
            </a:r>
            <a:r>
              <a:rPr lang="it-IT" b="1" baseline="30000" dirty="0"/>
              <a:t>2 </a:t>
            </a:r>
            <a:br>
              <a:rPr lang="it-IT" b="1" baseline="30000" dirty="0"/>
            </a:br>
            <a:r>
              <a:rPr lang="it-IT" dirty="0"/>
              <a:t>(con </a:t>
            </a:r>
            <a:r>
              <a:rPr lang="it-IT" i="1" dirty="0"/>
              <a:t>k</a:t>
            </a:r>
            <a:r>
              <a:rPr lang="it-IT" dirty="0"/>
              <a:t> </a:t>
            </a:r>
            <a:r>
              <a:rPr lang="it-IT" dirty="0">
                <a:effectLst/>
              </a:rPr>
              <a:t>≠ 0</a:t>
            </a:r>
            <a:r>
              <a:rPr lang="it-IT" dirty="0"/>
              <a:t>) che ha il vertice nell’origine degli assi ed è simmetrica rispetto all’asse </a:t>
            </a:r>
            <a:r>
              <a:rPr lang="it-IT" i="1" dirty="0"/>
              <a:t>y</a:t>
            </a:r>
            <a:r>
              <a:rPr lang="it-IT" dirty="0"/>
              <a:t>.</a:t>
            </a:r>
            <a:endParaRPr lang="it-IT" dirty="0">
              <a:effectLst/>
            </a:endParaRPr>
          </a:p>
          <a:p>
            <a:pPr marL="0" indent="0">
              <a:buNone/>
            </a:pPr>
            <a:endParaRPr lang="it-IT" b="1" dirty="0">
              <a:effectLst/>
              <a:highlight>
                <a:srgbClr val="FFFF00"/>
              </a:highligh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9984843-A60B-304C-9499-2C26A9547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738" y="3140968"/>
            <a:ext cx="2564523" cy="278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06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37CCE-3666-4B15-BD35-E9621DDC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Il piano cartesiano e i numeri relativi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DA86F2-140B-4CAA-8DDB-5BC530384A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</a:t>
            </a:r>
            <a:r>
              <a:rPr lang="it-IT" dirty="0">
                <a:effectLst/>
              </a:rPr>
              <a:t>l </a:t>
            </a:r>
            <a:r>
              <a:rPr lang="it-IT" b="1" dirty="0">
                <a:effectLst/>
              </a:rPr>
              <a:t>piano cartesiano </a:t>
            </a:r>
            <a:r>
              <a:rPr lang="it-IT" dirty="0">
                <a:effectLst/>
              </a:rPr>
              <a:t>è formato da due rette perpendicolari: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 retta orizzontale è l’</a:t>
            </a:r>
            <a:r>
              <a:rPr lang="it-IT" b="1" dirty="0"/>
              <a:t>asse delle ascisse </a:t>
            </a:r>
            <a:r>
              <a:rPr lang="it-IT" dirty="0"/>
              <a:t>e si indica con </a:t>
            </a:r>
            <a:r>
              <a:rPr lang="it-IT" b="1" i="1" dirty="0"/>
              <a:t>x</a:t>
            </a:r>
            <a:r>
              <a:rPr lang="it-IT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la retta verticale è l’</a:t>
            </a:r>
            <a:r>
              <a:rPr lang="it-IT" b="1" dirty="0">
                <a:effectLst/>
              </a:rPr>
              <a:t>asse delle ordinate </a:t>
            </a:r>
            <a:r>
              <a:rPr lang="it-IT" dirty="0">
                <a:effectLst/>
              </a:rPr>
              <a:t>e si indica con </a:t>
            </a:r>
            <a:r>
              <a:rPr lang="it-IT" b="1" i="1" dirty="0">
                <a:effectLst/>
              </a:rPr>
              <a:t>y</a:t>
            </a:r>
            <a:r>
              <a:rPr lang="it-IT" dirty="0">
                <a:effectLst/>
              </a:rPr>
              <a:t>. </a:t>
            </a:r>
          </a:p>
          <a:p>
            <a:pPr marL="0" indent="0">
              <a:buNone/>
            </a:pPr>
            <a:r>
              <a:rPr lang="it-IT" dirty="0"/>
              <a:t>Ogni punto nel piano cartesiano è individuato da una coppia ordinata di numeri reali, detti </a:t>
            </a:r>
            <a:r>
              <a:rPr lang="it-IT" b="1" dirty="0"/>
              <a:t>coordinate del punto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F56265A-1957-DD49-A736-56B039904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000" y="3140968"/>
            <a:ext cx="4680000" cy="284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82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37CCE-3666-4B15-BD35-E9621DDC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Il piano cartesiano e i numeri relativi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DA86F2-140B-4CAA-8DDB-5BC530384A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330200"/>
            <a:ext cx="8229600" cy="480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Gli assi cartesiani dividono il piano in quattro quadranti, che v</a:t>
            </a:r>
            <a:r>
              <a:rPr lang="it-IT" dirty="0">
                <a:effectLst/>
              </a:rPr>
              <a:t>engono numerati in senso antiorario a partire da quello in alto a destra.</a:t>
            </a: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b="1" dirty="0">
                <a:effectLst/>
              </a:rPr>
              <a:t>I quadrante</a:t>
            </a:r>
            <a:r>
              <a:rPr lang="it-IT" dirty="0">
                <a:effectLst/>
              </a:rPr>
              <a:t>: </a:t>
            </a:r>
            <a:r>
              <a:rPr lang="it-IT" i="1" dirty="0">
                <a:effectLst/>
              </a:rPr>
              <a:t>A</a:t>
            </a:r>
            <a:r>
              <a:rPr lang="it-IT" dirty="0">
                <a:effectLst/>
              </a:rPr>
              <a:t> (+ 3; + 7) ascissa positiva; ordinata positiva.</a:t>
            </a:r>
          </a:p>
          <a:p>
            <a:pPr marL="0" indent="0">
              <a:buNone/>
            </a:pPr>
            <a:r>
              <a:rPr lang="it-IT" b="1" dirty="0">
                <a:effectLst/>
              </a:rPr>
              <a:t>II quadrante</a:t>
            </a:r>
            <a:r>
              <a:rPr lang="it-IT" dirty="0">
                <a:effectLst/>
              </a:rPr>
              <a:t>: </a:t>
            </a:r>
            <a:r>
              <a:rPr lang="it-IT" i="1" dirty="0">
                <a:effectLst/>
              </a:rPr>
              <a:t>B</a:t>
            </a:r>
            <a:r>
              <a:rPr lang="it-IT" dirty="0">
                <a:effectLst/>
              </a:rPr>
              <a:t> (− 8; + 4) ascissa negativa; ordinata positiva.</a:t>
            </a:r>
          </a:p>
          <a:p>
            <a:pPr marL="0" indent="0">
              <a:buNone/>
            </a:pPr>
            <a:r>
              <a:rPr lang="it-IT" b="1" dirty="0">
                <a:effectLst/>
              </a:rPr>
              <a:t>III quadrante</a:t>
            </a:r>
            <a:r>
              <a:rPr lang="it-IT" dirty="0">
                <a:effectLst/>
              </a:rPr>
              <a:t>: </a:t>
            </a:r>
            <a:r>
              <a:rPr lang="it-IT" i="1" dirty="0">
                <a:effectLst/>
              </a:rPr>
              <a:t>C</a:t>
            </a:r>
            <a:r>
              <a:rPr lang="it-IT" dirty="0">
                <a:effectLst/>
              </a:rPr>
              <a:t> (− 5; − 3) ascissa negativa; ordinata negativa.</a:t>
            </a:r>
          </a:p>
          <a:p>
            <a:pPr marL="0" indent="0">
              <a:buNone/>
            </a:pPr>
            <a:r>
              <a:rPr lang="it-IT" b="1" dirty="0">
                <a:effectLst/>
              </a:rPr>
              <a:t>IV quadrante</a:t>
            </a:r>
            <a:r>
              <a:rPr lang="it-IT" dirty="0">
                <a:effectLst/>
              </a:rPr>
              <a:t>: </a:t>
            </a:r>
            <a:r>
              <a:rPr lang="it-IT" i="1" dirty="0">
                <a:effectLst/>
              </a:rPr>
              <a:t>D</a:t>
            </a:r>
            <a:r>
              <a:rPr lang="it-IT" dirty="0">
                <a:effectLst/>
              </a:rPr>
              <a:t> (+ 5; − 2) ascissa positiva; ordinata negativa.</a:t>
            </a: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D54481-50F6-4240-92A0-449901DC5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000" y="1916832"/>
            <a:ext cx="4680000" cy="283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37CCE-3666-4B15-BD35-E9621DDC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Il piano cartesiano e i numeri relativi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DA86F2-140B-4CAA-8DDB-5BC530384A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PUNTI SIMMETRICI</a:t>
            </a: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I punti </a:t>
            </a:r>
            <a:r>
              <a:rPr lang="it-IT" b="1" i="1" dirty="0">
                <a:effectLst/>
              </a:rPr>
              <a:t>A</a:t>
            </a:r>
            <a:r>
              <a:rPr lang="it-IT" dirty="0">
                <a:effectLst/>
              </a:rPr>
              <a:t> e </a:t>
            </a:r>
            <a:r>
              <a:rPr lang="it-IT" b="1" i="1" dirty="0">
                <a:effectLst/>
              </a:rPr>
              <a:t>B</a:t>
            </a:r>
            <a:r>
              <a:rPr lang="it-IT" dirty="0">
                <a:effectLst/>
              </a:rPr>
              <a:t> hanno ascisse opposte e ordinate uguali: sono </a:t>
            </a:r>
            <a:r>
              <a:rPr lang="it-IT" b="1" dirty="0">
                <a:effectLst/>
              </a:rPr>
              <a:t>simmetrici rispetto all’asse </a:t>
            </a:r>
            <a:r>
              <a:rPr lang="it-IT" b="1" i="1" dirty="0">
                <a:effectLst/>
              </a:rPr>
              <a:t>y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r>
              <a:rPr lang="it-IT" dirty="0"/>
              <a:t>I punti </a:t>
            </a:r>
            <a:r>
              <a:rPr lang="it-IT" b="1" i="1" dirty="0">
                <a:effectLst/>
              </a:rPr>
              <a:t>C </a:t>
            </a:r>
            <a:r>
              <a:rPr lang="it-IT" dirty="0">
                <a:effectLst/>
              </a:rPr>
              <a:t>e </a:t>
            </a:r>
            <a:r>
              <a:rPr lang="it-IT" b="1" i="1" dirty="0">
                <a:effectLst/>
              </a:rPr>
              <a:t>D</a:t>
            </a:r>
            <a:r>
              <a:rPr lang="it-IT" dirty="0">
                <a:effectLst/>
              </a:rPr>
              <a:t> hanno ascisse e ordinate opposte: sono </a:t>
            </a:r>
            <a:r>
              <a:rPr lang="it-IT" b="1" dirty="0">
                <a:effectLst/>
              </a:rPr>
              <a:t>simmetrici rispetto all’origine </a:t>
            </a:r>
            <a:r>
              <a:rPr lang="it-IT" b="1" i="1" dirty="0">
                <a:effectLst/>
              </a:rPr>
              <a:t>O</a:t>
            </a:r>
            <a:r>
              <a:rPr lang="it-IT" b="1" dirty="0">
                <a:effectLst/>
              </a:rPr>
              <a:t> degli assi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r>
              <a:rPr lang="it-IT" dirty="0"/>
              <a:t>I punti </a:t>
            </a:r>
            <a:r>
              <a:rPr lang="it-IT" b="1" i="1" dirty="0">
                <a:effectLst/>
              </a:rPr>
              <a:t>E</a:t>
            </a:r>
            <a:r>
              <a:rPr lang="it-IT" dirty="0">
                <a:effectLst/>
              </a:rPr>
              <a:t> ed </a:t>
            </a:r>
            <a:r>
              <a:rPr lang="it-IT" b="1" i="1" dirty="0">
                <a:effectLst/>
              </a:rPr>
              <a:t>F</a:t>
            </a:r>
            <a:r>
              <a:rPr lang="it-IT" dirty="0">
                <a:effectLst/>
              </a:rPr>
              <a:t> hanno ascissa uguale e ordinate opposte: sono </a:t>
            </a:r>
            <a:r>
              <a:rPr lang="it-IT" b="1" dirty="0">
                <a:effectLst/>
              </a:rPr>
              <a:t>simmetrici rispetto all’asse </a:t>
            </a:r>
            <a:r>
              <a:rPr lang="it-IT" b="1" i="1" dirty="0">
                <a:effectLst/>
              </a:rPr>
              <a:t>x</a:t>
            </a:r>
            <a:r>
              <a:rPr lang="it-IT" dirty="0">
                <a:effectLst/>
              </a:rPr>
              <a:t>.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ECBDCD1-083D-3F47-89A0-1D5BF400B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788" y="1988840"/>
            <a:ext cx="3886423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06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37CCE-3666-4B15-BD35-E9621DDC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Segmenti nel piano cartesiano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0DA86F2-140B-4CAA-8DDB-5BC530384A13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SEGMENTI PARALLELI ALL’ASSE </a:t>
                </a:r>
                <a:r>
                  <a:rPr lang="it-IT" b="1" i="1" dirty="0">
                    <a:solidFill>
                      <a:schemeClr val="accent2">
                        <a:lumMod val="75000"/>
                      </a:schemeClr>
                    </a:solidFill>
                  </a:rPr>
                  <a:t>X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La misura della distanza fra due punti </a:t>
                </a:r>
                <a:r>
                  <a:rPr lang="it-IT" i="1" dirty="0">
                    <a:effectLst/>
                  </a:rPr>
                  <a:t>A</a:t>
                </a:r>
                <a:r>
                  <a:rPr lang="it-IT" dirty="0">
                    <a:effectLst/>
                  </a:rPr>
                  <a:t> e </a:t>
                </a:r>
                <a:r>
                  <a:rPr lang="it-IT" i="1" dirty="0">
                    <a:effectLst/>
                  </a:rPr>
                  <a:t>B </a:t>
                </a:r>
                <a:br>
                  <a:rPr lang="it-IT" i="1" dirty="0">
                    <a:effectLst/>
                  </a:rPr>
                </a:br>
                <a:r>
                  <a:rPr lang="it-IT" dirty="0">
                    <a:effectLst/>
                  </a:rPr>
                  <a:t>aventi uguale ordinata è il valore assoluto </a:t>
                </a:r>
                <a:br>
                  <a:rPr lang="it-IT" dirty="0">
                    <a:effectLst/>
                  </a:rPr>
                </a:br>
                <a:r>
                  <a:rPr lang="it-IT" dirty="0">
                    <a:effectLst/>
                  </a:rPr>
                  <a:t>della differenza fra le ascisse dei due punti:</a:t>
                </a:r>
              </a:p>
              <a:p>
                <a:pPr lvl="1"/>
                <a:r>
                  <a:rPr lang="it-IT" b="1" i="1" dirty="0">
                    <a:effectLst/>
                  </a:rPr>
                  <a:t>AB</a:t>
                </a:r>
                <a:r>
                  <a:rPr lang="it-IT" b="1" dirty="0">
                    <a:effectLst/>
                  </a:rPr>
                  <a:t> = |</a:t>
                </a:r>
                <a:r>
                  <a:rPr lang="it-IT" b="1" i="1" dirty="0" err="1">
                    <a:effectLst/>
                  </a:rPr>
                  <a:t>x</a:t>
                </a:r>
                <a:r>
                  <a:rPr lang="it-IT" b="1" i="1" baseline="-25000" dirty="0" err="1">
                    <a:effectLst/>
                  </a:rPr>
                  <a:t>A</a:t>
                </a:r>
                <a:r>
                  <a:rPr lang="it-IT" b="1" i="1" baseline="-25000" dirty="0">
                    <a:effectLst/>
                  </a:rPr>
                  <a:t> </a:t>
                </a:r>
                <a:r>
                  <a:rPr lang="it-IT" b="1" dirty="0">
                    <a:effectLst/>
                  </a:rPr>
                  <a:t>− </a:t>
                </a:r>
                <a:r>
                  <a:rPr lang="it-IT" b="1" i="1" dirty="0" err="1">
                    <a:effectLst/>
                  </a:rPr>
                  <a:t>x</a:t>
                </a:r>
                <a:r>
                  <a:rPr lang="it-IT" b="1" i="1" baseline="-25000" dirty="0" err="1">
                    <a:effectLst/>
                  </a:rPr>
                  <a:t>B</a:t>
                </a:r>
                <a:r>
                  <a:rPr lang="it-IT" b="1" dirty="0">
                    <a:effectLst/>
                  </a:rPr>
                  <a:t>| = |</a:t>
                </a:r>
                <a:r>
                  <a:rPr lang="it-IT" b="1" i="1" dirty="0" err="1">
                    <a:effectLst/>
                  </a:rPr>
                  <a:t>x</a:t>
                </a:r>
                <a:r>
                  <a:rPr lang="it-IT" b="1" i="1" baseline="-25000" dirty="0" err="1">
                    <a:effectLst/>
                  </a:rPr>
                  <a:t>B</a:t>
                </a:r>
                <a:r>
                  <a:rPr lang="it-IT" b="1" i="1" baseline="-25000" dirty="0">
                    <a:effectLst/>
                  </a:rPr>
                  <a:t> </a:t>
                </a:r>
                <a:r>
                  <a:rPr lang="it-IT" b="1" dirty="0">
                    <a:effectLst/>
                  </a:rPr>
                  <a:t>− </a:t>
                </a:r>
                <a:r>
                  <a:rPr lang="it-IT" b="1" i="1" dirty="0" err="1">
                    <a:effectLst/>
                  </a:rPr>
                  <a:t>x</a:t>
                </a:r>
                <a:r>
                  <a:rPr lang="it-IT" b="1" i="1" baseline="-25000" dirty="0" err="1">
                    <a:effectLst/>
                  </a:rPr>
                  <a:t>A</a:t>
                </a:r>
                <a:r>
                  <a:rPr lang="it-IT" b="1" dirty="0">
                    <a:effectLst/>
                  </a:rPr>
                  <a:t>| 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Le </a:t>
                </a:r>
                <a:r>
                  <a:rPr lang="it-IT" b="1" dirty="0"/>
                  <a:t>coordinate del punto medio </a:t>
                </a:r>
                <a:r>
                  <a:rPr lang="it-IT" b="1" i="1" dirty="0"/>
                  <a:t>M</a:t>
                </a:r>
                <a:r>
                  <a:rPr lang="it-IT" b="1" dirty="0"/>
                  <a:t> del segmento </a:t>
                </a:r>
                <a:r>
                  <a:rPr lang="it-IT" b="1" i="1" dirty="0"/>
                  <a:t>AB</a:t>
                </a:r>
                <a:r>
                  <a:rPr lang="it-IT" b="1" dirty="0"/>
                  <a:t> </a:t>
                </a:r>
                <a:r>
                  <a:rPr lang="it-IT" dirty="0"/>
                  <a:t>sono le seguenti: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l’</a:t>
                </a:r>
                <a:r>
                  <a:rPr lang="it-IT" b="1" dirty="0"/>
                  <a:t>ascissa</a:t>
                </a:r>
                <a:r>
                  <a:rPr lang="it-IT" dirty="0"/>
                  <a:t> </a:t>
                </a:r>
                <a:r>
                  <a:rPr lang="it-IT" dirty="0">
                    <a:effectLst/>
                  </a:rPr>
                  <a:t>è data dalla semisomma delle ascisse di </a:t>
                </a:r>
                <a:r>
                  <a:rPr lang="it-IT" i="1" dirty="0">
                    <a:effectLst/>
                  </a:rPr>
                  <a:t>A</a:t>
                </a:r>
                <a:r>
                  <a:rPr lang="it-IT" dirty="0">
                    <a:effectLst/>
                  </a:rPr>
                  <a:t> e di </a:t>
                </a:r>
                <a:r>
                  <a:rPr lang="it-IT" i="1" dirty="0">
                    <a:effectLst/>
                  </a:rPr>
                  <a:t>B</a:t>
                </a:r>
                <a:r>
                  <a:rPr lang="it-IT" dirty="0">
                    <a:effectLst/>
                  </a:rPr>
                  <a:t>: </a:t>
                </a:r>
              </a:p>
              <a:p>
                <a:pPr marL="0" indent="0">
                  <a:buNone/>
                </a:pPr>
                <a:r>
                  <a:rPr lang="it-IT" dirty="0"/>
                  <a:t>	</a:t>
                </a:r>
                <a:r>
                  <a:rPr lang="it-IT" i="1" dirty="0" err="1">
                    <a:effectLst/>
                  </a:rPr>
                  <a:t>x</a:t>
                </a:r>
                <a:r>
                  <a:rPr lang="it-IT" i="1" baseline="-25000" dirty="0" err="1">
                    <a:effectLst/>
                  </a:rPr>
                  <a:t>M</a:t>
                </a:r>
                <a:r>
                  <a:rPr lang="it-IT" i="1" dirty="0">
                    <a:effectLst/>
                  </a:rPr>
                  <a:t> </a:t>
                </a:r>
                <a:r>
                  <a:rPr lang="it-IT" dirty="0">
                    <a:effectLst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i="1" dirty="0"/>
                          <m:t>x</m:t>
                        </m:r>
                        <m:r>
                          <m:rPr>
                            <m:nor/>
                          </m:rPr>
                          <a:rPr lang="it-IT" i="1" baseline="-25000" dirty="0"/>
                          <m:t>A</m:t>
                        </m:r>
                        <m:r>
                          <m:rPr>
                            <m:nor/>
                          </m:rPr>
                          <a:rPr lang="it-IT" b="0" i="0" baseline="-25000" dirty="0" smtClean="0"/>
                          <m:t> </m:t>
                        </m:r>
                        <m:r>
                          <m:rPr>
                            <m:nor/>
                          </m:rPr>
                          <a:rPr lang="it-IT" dirty="0"/>
                          <m:t>+</m:t>
                        </m:r>
                        <m:r>
                          <m:rPr>
                            <m:nor/>
                          </m:rPr>
                          <a:rPr lang="it-IT" b="0" i="1" dirty="0" smtClean="0"/>
                          <m:t> </m:t>
                        </m:r>
                        <m:r>
                          <m:rPr>
                            <m:nor/>
                          </m:rPr>
                          <a:rPr lang="it-IT" i="1" dirty="0"/>
                          <m:t>x</m:t>
                        </m:r>
                        <m:r>
                          <m:rPr>
                            <m:nor/>
                          </m:rPr>
                          <a:rPr lang="it-IT" i="1" baseline="-25000" dirty="0"/>
                          <m:t>B</m:t>
                        </m:r>
                      </m:num>
                      <m:den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it-IT" dirty="0">
                  <a:effectLst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l’</a:t>
                </a:r>
                <a:r>
                  <a:rPr lang="it-IT" b="1" dirty="0">
                    <a:effectLst/>
                  </a:rPr>
                  <a:t>ordinata</a:t>
                </a:r>
                <a:r>
                  <a:rPr lang="it-IT" dirty="0">
                    <a:effectLst/>
                  </a:rPr>
                  <a:t> è la stessa per tutti i punti del segmento </a:t>
                </a:r>
                <a:r>
                  <a:rPr lang="it-IT" i="1" dirty="0">
                    <a:effectLst/>
                  </a:rPr>
                  <a:t>AB</a:t>
                </a:r>
                <a:r>
                  <a:rPr lang="it-IT" i="1" dirty="0"/>
                  <a:t>.</a:t>
                </a:r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b="1" dirty="0">
                  <a:effectLst/>
                  <a:highlight>
                    <a:srgbClr val="FFFF00"/>
                  </a:highlight>
                </a:endParaRP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0DA86F2-140B-4CAA-8DDB-5BC530384A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70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98FCC9C0-D5FD-1643-B766-5B7F05EF7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432" y="1916833"/>
            <a:ext cx="4448535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77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37CCE-3666-4B15-BD35-E9621DDC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Segmenti nel piano cartesiano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0DA86F2-140B-4CAA-8DDB-5BC530384A13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SEGMENTI PARALLELI ALL’ASSE </a:t>
                </a:r>
                <a:r>
                  <a:rPr lang="it-IT" b="1" i="1" dirty="0">
                    <a:solidFill>
                      <a:schemeClr val="accent2">
                        <a:lumMod val="75000"/>
                      </a:schemeClr>
                    </a:solidFill>
                  </a:rPr>
                  <a:t>Y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La misura della distanza fra due punti </a:t>
                </a:r>
                <a:r>
                  <a:rPr lang="it-IT" i="1" dirty="0">
                    <a:effectLst/>
                  </a:rPr>
                  <a:t>A</a:t>
                </a:r>
                <a:r>
                  <a:rPr lang="it-IT" dirty="0">
                    <a:effectLst/>
                  </a:rPr>
                  <a:t> e </a:t>
                </a:r>
                <a:r>
                  <a:rPr lang="it-IT" i="1" dirty="0">
                    <a:effectLst/>
                  </a:rPr>
                  <a:t>B </a:t>
                </a:r>
                <a:r>
                  <a:rPr lang="it-IT" dirty="0">
                    <a:effectLst/>
                  </a:rPr>
                  <a:t>aventi uguale ascissa </a:t>
                </a:r>
                <a:br>
                  <a:rPr lang="it-IT" dirty="0">
                    <a:effectLst/>
                  </a:rPr>
                </a:br>
                <a:r>
                  <a:rPr lang="it-IT" dirty="0">
                    <a:effectLst/>
                  </a:rPr>
                  <a:t>è il valore assoluto della differenza fra le ordinate dei due punti: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	</a:t>
                </a:r>
                <a:r>
                  <a:rPr lang="it-IT" b="1" i="1" dirty="0">
                    <a:effectLst/>
                  </a:rPr>
                  <a:t>AB</a:t>
                </a:r>
                <a:r>
                  <a:rPr lang="it-IT" b="1" dirty="0">
                    <a:effectLst/>
                  </a:rPr>
                  <a:t> = |</a:t>
                </a:r>
                <a:r>
                  <a:rPr lang="it-IT" b="1" i="1" dirty="0" err="1"/>
                  <a:t>y</a:t>
                </a:r>
                <a:r>
                  <a:rPr lang="it-IT" b="1" i="1" baseline="-25000" dirty="0" err="1">
                    <a:effectLst/>
                  </a:rPr>
                  <a:t>A</a:t>
                </a:r>
                <a:r>
                  <a:rPr lang="it-IT" b="1" i="1" baseline="-25000" dirty="0">
                    <a:effectLst/>
                  </a:rPr>
                  <a:t> </a:t>
                </a:r>
                <a:r>
                  <a:rPr lang="it-IT" b="1" dirty="0">
                    <a:effectLst/>
                  </a:rPr>
                  <a:t>− </a:t>
                </a:r>
                <a:r>
                  <a:rPr lang="it-IT" b="1" i="1" dirty="0" err="1"/>
                  <a:t>y</a:t>
                </a:r>
                <a:r>
                  <a:rPr lang="it-IT" b="1" i="1" baseline="-25000" dirty="0" err="1">
                    <a:effectLst/>
                  </a:rPr>
                  <a:t>B</a:t>
                </a:r>
                <a:r>
                  <a:rPr lang="it-IT" b="1" dirty="0">
                    <a:effectLst/>
                  </a:rPr>
                  <a:t>|= |</a:t>
                </a:r>
                <a:r>
                  <a:rPr lang="it-IT" b="1" i="1" dirty="0" err="1"/>
                  <a:t>y</a:t>
                </a:r>
                <a:r>
                  <a:rPr lang="it-IT" b="1" i="1" baseline="-25000" dirty="0" err="1">
                    <a:effectLst/>
                  </a:rPr>
                  <a:t>B</a:t>
                </a:r>
                <a:r>
                  <a:rPr lang="it-IT" b="1" i="1" baseline="-25000" dirty="0">
                    <a:effectLst/>
                  </a:rPr>
                  <a:t> </a:t>
                </a:r>
                <a:r>
                  <a:rPr lang="it-IT" b="1" dirty="0">
                    <a:effectLst/>
                  </a:rPr>
                  <a:t>− </a:t>
                </a:r>
                <a:r>
                  <a:rPr lang="it-IT" b="1" i="1" dirty="0" err="1"/>
                  <a:t>y</a:t>
                </a:r>
                <a:r>
                  <a:rPr lang="it-IT" b="1" i="1" baseline="-25000" dirty="0" err="1">
                    <a:effectLst/>
                  </a:rPr>
                  <a:t>A</a:t>
                </a:r>
                <a:r>
                  <a:rPr lang="it-IT" b="1" dirty="0">
                    <a:effectLst/>
                  </a:rPr>
                  <a:t>| </a:t>
                </a:r>
              </a:p>
              <a:p>
                <a:pPr marL="0" indent="0">
                  <a:buNone/>
                </a:pPr>
                <a:endParaRPr lang="it-IT" b="1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r>
                  <a:rPr lang="it-IT" dirty="0"/>
                  <a:t>Le </a:t>
                </a:r>
                <a:r>
                  <a:rPr lang="it-IT" b="1" dirty="0"/>
                  <a:t>coordinate del punto medio </a:t>
                </a:r>
                <a:r>
                  <a:rPr lang="it-IT" b="1" i="1" dirty="0"/>
                  <a:t>M</a:t>
                </a:r>
                <a:r>
                  <a:rPr lang="it-IT" b="1" dirty="0"/>
                  <a:t> del segmento </a:t>
                </a:r>
                <a:r>
                  <a:rPr lang="it-IT" b="1" i="1" dirty="0"/>
                  <a:t>AB</a:t>
                </a:r>
                <a:r>
                  <a:rPr lang="it-IT" b="1" dirty="0"/>
                  <a:t> </a:t>
                </a:r>
                <a:r>
                  <a:rPr lang="it-IT" dirty="0"/>
                  <a:t>sono le </a:t>
                </a:r>
                <a:br>
                  <a:rPr lang="it-IT" dirty="0"/>
                </a:br>
                <a:r>
                  <a:rPr lang="it-IT" dirty="0"/>
                  <a:t>seguenti: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l’</a:t>
                </a:r>
                <a:r>
                  <a:rPr lang="it-IT" b="1" dirty="0"/>
                  <a:t>ascissa</a:t>
                </a:r>
                <a:r>
                  <a:rPr lang="it-IT" dirty="0"/>
                  <a:t> </a:t>
                </a:r>
                <a:r>
                  <a:rPr lang="it-IT" dirty="0">
                    <a:effectLst/>
                  </a:rPr>
                  <a:t>è la stessa per tutti i punti del segmento </a:t>
                </a:r>
                <a:r>
                  <a:rPr lang="it-IT" i="1" dirty="0">
                    <a:effectLst/>
                  </a:rPr>
                  <a:t>AB;</a:t>
                </a:r>
                <a:endParaRPr lang="it-IT" dirty="0">
                  <a:effectLst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l’</a:t>
                </a:r>
                <a:r>
                  <a:rPr lang="it-IT" b="1" dirty="0">
                    <a:effectLst/>
                  </a:rPr>
                  <a:t>ordinata </a:t>
                </a:r>
                <a:r>
                  <a:rPr lang="it-IT" dirty="0">
                    <a:effectLst/>
                  </a:rPr>
                  <a:t>è data dalla semisomma delle ordinate di </a:t>
                </a:r>
                <a:r>
                  <a:rPr lang="it-IT" i="1" dirty="0">
                    <a:effectLst/>
                  </a:rPr>
                  <a:t>A</a:t>
                </a:r>
                <a:r>
                  <a:rPr lang="it-IT" dirty="0">
                    <a:effectLst/>
                  </a:rPr>
                  <a:t> e di </a:t>
                </a:r>
                <a:r>
                  <a:rPr lang="it-IT" i="1" dirty="0">
                    <a:effectLst/>
                  </a:rPr>
                  <a:t>B</a:t>
                </a:r>
                <a:r>
                  <a:rPr lang="it-IT" dirty="0">
                    <a:effectLst/>
                  </a:rPr>
                  <a:t>: </a:t>
                </a:r>
              </a:p>
              <a:p>
                <a:pPr marL="0" indent="0">
                  <a:buNone/>
                </a:pPr>
                <a:r>
                  <a:rPr lang="it-IT" dirty="0"/>
                  <a:t>	</a:t>
                </a:r>
                <a:r>
                  <a:rPr lang="it-IT" i="1" dirty="0" err="1"/>
                  <a:t>y</a:t>
                </a:r>
                <a:r>
                  <a:rPr lang="it-IT" i="1" baseline="-25000" dirty="0" err="1">
                    <a:effectLst/>
                  </a:rPr>
                  <a:t>M</a:t>
                </a:r>
                <a:r>
                  <a:rPr lang="it-IT" i="1" dirty="0">
                    <a:effectLst/>
                  </a:rPr>
                  <a:t> </a:t>
                </a:r>
                <a:r>
                  <a:rPr lang="it-IT" dirty="0">
                    <a:effectLst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it-IT" i="1" baseline="-25000" dirty="0"/>
                          <m:t>A</m:t>
                        </m:r>
                        <m:r>
                          <m:rPr>
                            <m:nor/>
                          </m:rPr>
                          <a:rPr lang="it-IT" b="0" i="0" baseline="-25000" dirty="0" smtClean="0"/>
                          <m:t> </m:t>
                        </m:r>
                        <m:r>
                          <m:rPr>
                            <m:nor/>
                          </m:rPr>
                          <a:rPr lang="it-IT" dirty="0"/>
                          <m:t>+</m:t>
                        </m:r>
                        <m:r>
                          <m:rPr>
                            <m:nor/>
                          </m:rPr>
                          <a:rPr lang="it-IT" b="0" i="1" dirty="0" smtClean="0"/>
                          <m:t> </m:t>
                        </m:r>
                        <m:r>
                          <m:rPr>
                            <m:nor/>
                          </m:rPr>
                          <a:rPr lang="it-IT" b="0" i="1" dirty="0" smtClean="0"/>
                          <m:t>yB</m:t>
                        </m:r>
                      </m:num>
                      <m:den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it-IT" b="1" dirty="0">
                  <a:effectLst/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b="1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b="1" dirty="0">
                  <a:effectLst/>
                  <a:highlight>
                    <a:srgbClr val="FFFF00"/>
                  </a:highlight>
                </a:endParaRP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0DA86F2-140B-4CAA-8DDB-5BC530384A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70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1BDDDC9F-54D8-384F-8EE2-4CD5DDBC6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022" y="1772816"/>
            <a:ext cx="295608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34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37CCE-3666-4B15-BD35-E9621DDC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Segmenti nel piano cartesiano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0DA86F2-140B-4CAA-8DDB-5BC530384A13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4618856" cy="4536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  <a:effectLst/>
                  </a:rPr>
                  <a:t>SEGMENTI AVENTI PER ESTREMI PUNTI </a:t>
                </a:r>
              </a:p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  <a:effectLst/>
                  </a:rPr>
                  <a:t>CON ASCISSE E ORDINATE DIVERSE 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La </a:t>
                </a:r>
                <a:r>
                  <a:rPr lang="it-IT" b="1" dirty="0">
                    <a:effectLst/>
                  </a:rPr>
                  <a:t>misura della distanza </a:t>
                </a:r>
                <a:r>
                  <a:rPr lang="it-IT" dirty="0">
                    <a:effectLst/>
                  </a:rPr>
                  <a:t>fra due generici punti </a:t>
                </a:r>
                <a:r>
                  <a:rPr lang="it-IT" i="1" dirty="0">
                    <a:effectLst/>
                  </a:rPr>
                  <a:t>A</a:t>
                </a:r>
                <a:r>
                  <a:rPr lang="it-IT" dirty="0">
                    <a:effectLst/>
                  </a:rPr>
                  <a:t> e </a:t>
                </a:r>
                <a:r>
                  <a:rPr lang="it-IT" i="1" dirty="0">
                    <a:effectLst/>
                  </a:rPr>
                  <a:t>B</a:t>
                </a:r>
                <a:r>
                  <a:rPr lang="it-IT" dirty="0">
                    <a:effectLst/>
                  </a:rPr>
                  <a:t> del piano cartesiano si ottiene calcolando la radice quadrata della somma del quadrato della differenza fra le ascisse dei due punti e del quadrato della differenza fra le loro ordinate:</a:t>
                </a:r>
              </a:p>
              <a:p>
                <a:pPr lvl="1"/>
                <a:r>
                  <a:rPr lang="it-IT" b="1" i="1" dirty="0">
                    <a:effectLst/>
                  </a:rPr>
                  <a:t>AB</a:t>
                </a:r>
                <a:r>
                  <a:rPr lang="it-IT" b="1" dirty="0">
                    <a:effectLst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it-IT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1" i="1" smtClean="0"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it-IT" b="1" i="1" baseline="-25000" smtClean="0">
                                <a:effectLst/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it-IT" b="1" i="1" smtClean="0">
                                <a:effectLst/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it-IT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it-IT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</m:e>
                        </m:d>
                        <m:r>
                          <a:rPr lang="it-IT" b="1" i="1" baseline="30000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it-IT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1" i="1" smtClean="0">
                                <a:effectLst/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it-IT" b="1" i="1" baseline="-25000" smtClean="0">
                                <a:effectLst/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it-IT" b="1" i="1" smtClean="0">
                                <a:effectLst/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it-IT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it-IT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</m:e>
                        </m:d>
                        <m:r>
                          <a:rPr lang="it-IT" b="1" i="1" baseline="30000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endParaRPr lang="it-IT" b="1" dirty="0">
                  <a:effectLst/>
                </a:endParaRP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Le </a:t>
                </a:r>
                <a:r>
                  <a:rPr lang="it-IT" b="1" dirty="0">
                    <a:effectLst/>
                  </a:rPr>
                  <a:t>coordinate del punto medio </a:t>
                </a:r>
                <a:r>
                  <a:rPr lang="it-IT" b="1" i="1" dirty="0">
                    <a:effectLst/>
                  </a:rPr>
                  <a:t>M</a:t>
                </a:r>
                <a:r>
                  <a:rPr lang="it-IT" b="1" dirty="0">
                    <a:effectLst/>
                  </a:rPr>
                  <a:t> di un segmento </a:t>
                </a:r>
                <a:r>
                  <a:rPr lang="it-IT" b="1" i="1" dirty="0">
                    <a:effectLst/>
                  </a:rPr>
                  <a:t>AB</a:t>
                </a:r>
                <a:r>
                  <a:rPr lang="it-IT" b="1" dirty="0">
                    <a:effectLst/>
                  </a:rPr>
                  <a:t> </a:t>
                </a:r>
                <a:r>
                  <a:rPr lang="it-IT" dirty="0">
                    <a:effectLst/>
                  </a:rPr>
                  <a:t>sono date rispettivamente dalla semisomma delle ascisse e dalla semisomma delle ordinate degli estremi del segmento:</a:t>
                </a:r>
              </a:p>
              <a:p>
                <a:pPr lvl="1"/>
                <a:r>
                  <a:rPr lang="it-IT" b="1" i="1" dirty="0" err="1">
                    <a:effectLst/>
                  </a:rPr>
                  <a:t>x</a:t>
                </a:r>
                <a:r>
                  <a:rPr lang="it-IT" b="1" i="1" baseline="-25000" dirty="0" err="1">
                    <a:effectLst/>
                  </a:rPr>
                  <a:t>M</a:t>
                </a:r>
                <a:r>
                  <a:rPr lang="it-IT" b="1" i="1" dirty="0">
                    <a:effectLst/>
                  </a:rPr>
                  <a:t> </a:t>
                </a:r>
                <a:r>
                  <a:rPr lang="it-IT" b="1" dirty="0">
                    <a:effectLst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i="1" dirty="0"/>
                          <m:t>x</m:t>
                        </m:r>
                        <m:r>
                          <m:rPr>
                            <m:nor/>
                          </m:rPr>
                          <a:rPr lang="it-IT" b="1" i="1" baseline="-25000" dirty="0"/>
                          <m:t>A</m:t>
                        </m:r>
                        <m:r>
                          <m:rPr>
                            <m:nor/>
                          </m:rPr>
                          <a:rPr lang="it-IT" b="1" i="0" baseline="-25000" dirty="0" smtClean="0"/>
                          <m:t> </m:t>
                        </m:r>
                        <m:r>
                          <m:rPr>
                            <m:nor/>
                          </m:rPr>
                          <a:rPr lang="it-IT" b="1" dirty="0"/>
                          <m:t>+</m:t>
                        </m:r>
                        <m:r>
                          <m:rPr>
                            <m:nor/>
                          </m:rPr>
                          <a:rPr lang="it-IT" b="1" i="1" dirty="0" smtClean="0"/>
                          <m:t> </m:t>
                        </m:r>
                        <m:r>
                          <m:rPr>
                            <m:nor/>
                          </m:rPr>
                          <a:rPr lang="it-IT" b="1" i="1" dirty="0"/>
                          <m:t>x</m:t>
                        </m:r>
                        <m:r>
                          <m:rPr>
                            <m:nor/>
                          </m:rPr>
                          <a:rPr lang="it-IT" b="1" i="1" baseline="-25000" dirty="0"/>
                          <m:t>B</m:t>
                        </m:r>
                      </m:num>
                      <m:den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it-IT" b="1" dirty="0">
                    <a:effectLst/>
                  </a:rPr>
                  <a:t>	</a:t>
                </a:r>
                <a:r>
                  <a:rPr lang="it-IT" b="1" i="1" dirty="0"/>
                  <a:t> </a:t>
                </a:r>
                <a:r>
                  <a:rPr lang="it-IT" b="1" i="1" dirty="0" err="1"/>
                  <a:t>y</a:t>
                </a:r>
                <a:r>
                  <a:rPr lang="it-IT" b="1" i="1" baseline="-25000" dirty="0" err="1"/>
                  <a:t>M</a:t>
                </a:r>
                <a:r>
                  <a:rPr lang="it-IT" b="1" i="1" dirty="0"/>
                  <a:t> </a:t>
                </a:r>
                <a:r>
                  <a:rPr lang="it-IT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i="1" dirty="0" smtClean="0"/>
                          <m:t>y</m:t>
                        </m:r>
                        <m:r>
                          <m:rPr>
                            <m:nor/>
                          </m:rPr>
                          <a:rPr lang="it-IT" b="1" i="1" baseline="-25000" dirty="0"/>
                          <m:t>A</m:t>
                        </m:r>
                        <m:r>
                          <m:rPr>
                            <m:nor/>
                          </m:rPr>
                          <a:rPr lang="it-IT" b="1" baseline="-25000" dirty="0"/>
                          <m:t> </m:t>
                        </m:r>
                        <m:r>
                          <m:rPr>
                            <m:nor/>
                          </m:rPr>
                          <a:rPr lang="it-IT" b="1" dirty="0"/>
                          <m:t>+</m:t>
                        </m:r>
                        <m:r>
                          <m:rPr>
                            <m:nor/>
                          </m:rPr>
                          <a:rPr lang="it-IT" b="1" i="1" dirty="0"/>
                          <m:t> </m:t>
                        </m:r>
                        <m:r>
                          <m:rPr>
                            <m:nor/>
                          </m:rPr>
                          <a:rPr lang="it-IT" b="1" i="1" dirty="0" smtClean="0"/>
                          <m:t>y</m:t>
                        </m:r>
                        <m:r>
                          <m:rPr>
                            <m:nor/>
                          </m:rPr>
                          <a:rPr lang="it-IT" b="1" i="1" baseline="-25000" dirty="0"/>
                          <m:t>B</m:t>
                        </m:r>
                      </m:num>
                      <m:den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it-IT" b="1" dirty="0">
                  <a:effectLst/>
                </a:endParaRPr>
              </a:p>
              <a:p>
                <a:pPr marL="0" indent="0">
                  <a:buNone/>
                </a:pPr>
                <a:endParaRPr lang="it-IT" dirty="0">
                  <a:latin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it-IT" dirty="0">
                  <a:effectLst/>
                  <a:latin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it-IT" b="1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b="1" dirty="0">
                  <a:effectLst/>
                  <a:highlight>
                    <a:srgbClr val="FFFF00"/>
                  </a:highlight>
                </a:endParaRP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0DA86F2-140B-4CAA-8DDB-5BC530384A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4618856" cy="4536000"/>
              </a:xfrm>
              <a:blipFill>
                <a:blip r:embed="rId2"/>
                <a:stretch>
                  <a:fillRect l="-660" t="-403" r="-3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A59C553A-709C-F745-9118-88959060E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132856"/>
            <a:ext cx="399569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27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37CCE-3666-4B15-BD35-E9621DDC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Una funzione di 1° grado: la retta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DA86F2-140B-4CAA-8DDB-5BC530384A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29600" cy="3123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Una grandezza si dice </a:t>
            </a:r>
            <a:r>
              <a:rPr lang="it-IT" b="1" dirty="0">
                <a:effectLst/>
              </a:rPr>
              <a:t>variabile</a:t>
            </a:r>
            <a:r>
              <a:rPr lang="it-IT" dirty="0">
                <a:effectLst/>
              </a:rPr>
              <a:t> quando può assumere valori diversi.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Consideriamo due grandezze variabili </a:t>
            </a:r>
            <a:r>
              <a:rPr lang="it-IT" i="1" dirty="0">
                <a:effectLst/>
              </a:rPr>
              <a:t>x</a:t>
            </a:r>
            <a:r>
              <a:rPr lang="it-IT" dirty="0">
                <a:effectLst/>
              </a:rPr>
              <a:t> e </a:t>
            </a:r>
            <a:r>
              <a:rPr lang="it-IT" i="1" dirty="0">
                <a:effectLst/>
              </a:rPr>
              <a:t>y</a:t>
            </a:r>
            <a:r>
              <a:rPr lang="it-IT" dirty="0">
                <a:effectLst/>
              </a:rPr>
              <a:t>: </a:t>
            </a:r>
            <a:r>
              <a:rPr lang="it-IT" b="1" i="1" dirty="0">
                <a:effectLst/>
              </a:rPr>
              <a:t>y</a:t>
            </a:r>
            <a:r>
              <a:rPr lang="it-IT" b="1" dirty="0">
                <a:effectLst/>
              </a:rPr>
              <a:t> è funzione di </a:t>
            </a:r>
            <a:r>
              <a:rPr lang="it-IT" b="1" i="1" dirty="0">
                <a:effectLst/>
              </a:rPr>
              <a:t>x</a:t>
            </a:r>
            <a:r>
              <a:rPr lang="it-IT" b="1" dirty="0">
                <a:effectLst/>
              </a:rPr>
              <a:t> </a:t>
            </a:r>
            <a:r>
              <a:rPr lang="it-IT" dirty="0">
                <a:effectLst/>
              </a:rPr>
              <a:t>quando a ogni valore assegnato alla prima corrisponde un solo e ben determinato valore per l’altra: 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>
                <a:effectLst/>
              </a:rPr>
              <a:t>si scrive 	</a:t>
            </a:r>
            <a:r>
              <a:rPr lang="it-IT" b="1" i="1" dirty="0">
                <a:effectLst/>
              </a:rPr>
              <a:t>y </a:t>
            </a:r>
            <a:r>
              <a:rPr lang="it-IT" b="1" dirty="0">
                <a:effectLst/>
              </a:rPr>
              <a:t>= </a:t>
            </a:r>
            <a:r>
              <a:rPr lang="it-IT" b="1" i="1" dirty="0">
                <a:effectLst/>
              </a:rPr>
              <a:t>f</a:t>
            </a:r>
            <a:r>
              <a:rPr lang="it-IT" b="1" dirty="0">
                <a:effectLst/>
              </a:rPr>
              <a:t> (</a:t>
            </a:r>
            <a:r>
              <a:rPr lang="it-IT" b="1" i="1" dirty="0">
                <a:effectLst/>
              </a:rPr>
              <a:t>x</a:t>
            </a:r>
            <a:r>
              <a:rPr lang="it-IT" b="1" dirty="0">
                <a:effectLst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effectLst/>
              </a:rPr>
              <a:t>x</a:t>
            </a:r>
            <a:r>
              <a:rPr lang="it-IT" dirty="0">
                <a:effectLst/>
              </a:rPr>
              <a:t> è la </a:t>
            </a:r>
            <a:r>
              <a:rPr lang="it-IT" b="1" dirty="0">
                <a:effectLst/>
              </a:rPr>
              <a:t>variabile indipendente</a:t>
            </a:r>
            <a:r>
              <a:rPr lang="it-IT" dirty="0">
                <a:effectLst/>
              </a:rPr>
              <a:t>;</a:t>
            </a:r>
            <a:r>
              <a:rPr lang="it-IT" b="1" dirty="0">
                <a:effectLst/>
              </a:rPr>
              <a:t> </a:t>
            </a:r>
            <a:r>
              <a:rPr lang="it-IT" dirty="0"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effectLst/>
              </a:rPr>
              <a:t>y</a:t>
            </a:r>
            <a:r>
              <a:rPr lang="it-IT" dirty="0">
                <a:effectLst/>
              </a:rPr>
              <a:t> è la </a:t>
            </a:r>
            <a:r>
              <a:rPr lang="it-IT" b="1" dirty="0">
                <a:effectLst/>
              </a:rPr>
              <a:t>variabile dipendente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Una funzione del tipo </a:t>
            </a:r>
            <a:r>
              <a:rPr lang="it-IT" b="1" i="1" dirty="0">
                <a:effectLst/>
              </a:rPr>
              <a:t>y</a:t>
            </a:r>
            <a:r>
              <a:rPr lang="it-IT" b="1" dirty="0">
                <a:effectLst/>
              </a:rPr>
              <a:t> = </a:t>
            </a:r>
            <a:r>
              <a:rPr lang="it-IT" b="1" i="1" dirty="0" err="1">
                <a:effectLst/>
              </a:rPr>
              <a:t>kx</a:t>
            </a:r>
            <a:r>
              <a:rPr lang="it-IT" b="1" dirty="0">
                <a:effectLst/>
              </a:rPr>
              <a:t> + </a:t>
            </a:r>
            <a:r>
              <a:rPr lang="it-IT" b="1" i="1" dirty="0">
                <a:effectLst/>
              </a:rPr>
              <a:t>q</a:t>
            </a:r>
            <a:r>
              <a:rPr lang="it-IT" b="1" dirty="0">
                <a:effectLst/>
              </a:rPr>
              <a:t> </a:t>
            </a:r>
            <a:r>
              <a:rPr lang="it-IT" dirty="0">
                <a:effectLst/>
              </a:rPr>
              <a:t>si dice </a:t>
            </a:r>
            <a:r>
              <a:rPr lang="it-IT" b="1" dirty="0">
                <a:effectLst/>
              </a:rPr>
              <a:t>funzione di primo grado</a:t>
            </a:r>
            <a:r>
              <a:rPr lang="it-IT" dirty="0">
                <a:effectLst/>
              </a:rPr>
              <a:t>.</a:t>
            </a:r>
            <a:endParaRPr lang="it-IT" dirty="0">
              <a:effectLst/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98619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37CCE-3666-4B15-BD35-E9621DDC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Una funzione di 1° grado: la retta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DA86F2-140B-4CAA-8DDB-5BC530384A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4114800" cy="453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RETTE PASSANTI PER L’ORIGINE DEGLI ASSI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La rappresentazione grafica di una funzione di primo grado di equazione: </a:t>
            </a:r>
          </a:p>
          <a:p>
            <a:pPr marL="0" indent="0">
              <a:buNone/>
            </a:pPr>
            <a:r>
              <a:rPr lang="it-IT" b="1" i="1" dirty="0">
                <a:effectLst/>
              </a:rPr>
              <a:t>	y</a:t>
            </a:r>
            <a:r>
              <a:rPr lang="it-IT" b="1" dirty="0">
                <a:effectLst/>
              </a:rPr>
              <a:t> = </a:t>
            </a:r>
            <a:r>
              <a:rPr lang="it-IT" b="1" i="1" dirty="0">
                <a:effectLst/>
              </a:rPr>
              <a:t>mx</a:t>
            </a:r>
            <a:r>
              <a:rPr lang="it-IT" b="1" dirty="0">
                <a:effectLst/>
              </a:rPr>
              <a:t> </a:t>
            </a:r>
            <a:r>
              <a:rPr lang="it-IT" dirty="0">
                <a:effectLst/>
              </a:rPr>
              <a:t>(</a:t>
            </a:r>
            <a:r>
              <a:rPr lang="it-IT" i="1" dirty="0">
                <a:effectLst/>
              </a:rPr>
              <a:t>m</a:t>
            </a:r>
            <a:r>
              <a:rPr lang="it-IT" dirty="0">
                <a:effectLst/>
              </a:rPr>
              <a:t> ∈ </a:t>
            </a:r>
            <a:r>
              <a:rPr lang="it-IT" b="1" dirty="0">
                <a:effectLst/>
              </a:rPr>
              <a:t>R</a:t>
            </a:r>
            <a:r>
              <a:rPr lang="it-IT" dirty="0">
                <a:effectLst/>
              </a:rPr>
              <a:t>) 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è una </a:t>
            </a:r>
            <a:r>
              <a:rPr lang="it-IT" b="1" dirty="0">
                <a:effectLst/>
              </a:rPr>
              <a:t>retta passante per l’origine degli assi</a:t>
            </a:r>
            <a:r>
              <a:rPr lang="it-IT" dirty="0">
                <a:effectLst/>
              </a:rPr>
              <a:t>.</a:t>
            </a:r>
            <a:endParaRPr lang="it-IT" b="1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it-IT" b="1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it-IT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it-IT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it-IT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b="1" dirty="0">
              <a:effectLst/>
              <a:highlight>
                <a:srgbClr val="FFFF00"/>
              </a:highlight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1989309-B1D7-5A41-AECF-F8F2B8489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612081"/>
            <a:ext cx="2952328" cy="441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185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1584</Words>
  <Application>Microsoft Office PowerPoint</Application>
  <PresentationFormat>Presentazione su schermo (4:3)</PresentationFormat>
  <Paragraphs>210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 Math</vt:lpstr>
      <vt:lpstr>Tema di Office</vt:lpstr>
      <vt:lpstr>Presentazione standard di PowerPoint</vt:lpstr>
      <vt:lpstr>Il piano cartesiano e i numeri relativi</vt:lpstr>
      <vt:lpstr>Il piano cartesiano e i numeri relativi</vt:lpstr>
      <vt:lpstr>Il piano cartesiano e i numeri relativi</vt:lpstr>
      <vt:lpstr>Segmenti nel piano cartesiano</vt:lpstr>
      <vt:lpstr>Segmenti nel piano cartesiano</vt:lpstr>
      <vt:lpstr>Segmenti nel piano cartesiano</vt:lpstr>
      <vt:lpstr>Una funzione di 1° grado: la retta</vt:lpstr>
      <vt:lpstr>Una funzione di 1° grado: la retta</vt:lpstr>
      <vt:lpstr>Una funzione di 1° grado: la retta</vt:lpstr>
      <vt:lpstr>Una funzione di 1° grado: la retta</vt:lpstr>
      <vt:lpstr>Una funzione di 1° grado: la retta</vt:lpstr>
      <vt:lpstr>Equazioni di rette particolari</vt:lpstr>
      <vt:lpstr>Equazioni di rette particolari</vt:lpstr>
      <vt:lpstr>Funzioni quadratiche</vt:lpstr>
      <vt:lpstr>Funzioni quadratiche</vt:lpstr>
      <vt:lpstr>Proporzionalità e grafici</vt:lpstr>
      <vt:lpstr>Proporzionalità e grafici</vt:lpstr>
      <vt:lpstr>Proporzionalità e grafici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Quadrilateri</dc:title>
  <dc:creator>Elisa Favro</dc:creator>
  <cp:lastModifiedBy>Elisa Favro</cp:lastModifiedBy>
  <cp:revision>62</cp:revision>
  <dcterms:created xsi:type="dcterms:W3CDTF">2020-05-11T09:05:56Z</dcterms:created>
  <dcterms:modified xsi:type="dcterms:W3CDTF">2021-04-07T07:59:04Z</dcterms:modified>
</cp:coreProperties>
</file>